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charts/chart3.xml" ContentType="application/vnd.openxmlformats-officedocument.drawingml.chart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charts/chart18.xml" ContentType="application/vnd.openxmlformats-officedocument.drawingml.chart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charts/chart19.xml" ContentType="application/vnd.openxmlformats-officedocument.drawingml.chart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charts/chart20.xml" ContentType="application/vnd.openxmlformats-officedocument.drawingml.chart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charts/chart21.xml" ContentType="application/vnd.openxmlformats-officedocument.drawingml.chart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charts/chart22.xml" ContentType="application/vnd.openxmlformats-officedocument.drawingml.chart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charts/chart23.xml" ContentType="application/vnd.openxmlformats-officedocument.drawingml.chart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charts/chart24.xml" ContentType="application/vnd.openxmlformats-officedocument.drawingml.chart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4"/>
    <p:sldMasterId id="2147483725" r:id="rId5"/>
    <p:sldMasterId id="2147483738" r:id="rId6"/>
  </p:sldMasterIdLst>
  <p:notesMasterIdLst>
    <p:notesMasterId r:id="rId49"/>
  </p:notesMasterIdLst>
  <p:sldIdLst>
    <p:sldId id="2147475494" r:id="rId7"/>
    <p:sldId id="2147475558" r:id="rId8"/>
    <p:sldId id="2147475522" r:id="rId9"/>
    <p:sldId id="2147475493" r:id="rId10"/>
    <p:sldId id="2147475504" r:id="rId11"/>
    <p:sldId id="2147475505" r:id="rId12"/>
    <p:sldId id="2147475506" r:id="rId13"/>
    <p:sldId id="2147475507" r:id="rId14"/>
    <p:sldId id="2147475508" r:id="rId15"/>
    <p:sldId id="2147475509" r:id="rId16"/>
    <p:sldId id="2147475523" r:id="rId17"/>
    <p:sldId id="2147475498" r:id="rId18"/>
    <p:sldId id="2147475519" r:id="rId19"/>
    <p:sldId id="2147475516" r:id="rId20"/>
    <p:sldId id="2147475517" r:id="rId21"/>
    <p:sldId id="2147475502" r:id="rId22"/>
    <p:sldId id="2147475518" r:id="rId23"/>
    <p:sldId id="2147475524" r:id="rId24"/>
    <p:sldId id="2147475538" r:id="rId25"/>
    <p:sldId id="2147475513" r:id="rId26"/>
    <p:sldId id="2147475539" r:id="rId27"/>
    <p:sldId id="2147475529" r:id="rId28"/>
    <p:sldId id="2147475530" r:id="rId29"/>
    <p:sldId id="2147475541" r:id="rId30"/>
    <p:sldId id="2147475526" r:id="rId31"/>
    <p:sldId id="2147475535" r:id="rId32"/>
    <p:sldId id="2147475544" r:id="rId33"/>
    <p:sldId id="2147475554" r:id="rId34"/>
    <p:sldId id="2200" r:id="rId35"/>
    <p:sldId id="2193" r:id="rId36"/>
    <p:sldId id="2194" r:id="rId37"/>
    <p:sldId id="2195" r:id="rId38"/>
    <p:sldId id="2196" r:id="rId39"/>
    <p:sldId id="2197" r:id="rId40"/>
    <p:sldId id="2147475555" r:id="rId41"/>
    <p:sldId id="2198" r:id="rId42"/>
    <p:sldId id="2199" r:id="rId43"/>
    <p:sldId id="2147475561" r:id="rId44"/>
    <p:sldId id="2201" r:id="rId45"/>
    <p:sldId id="2147475515" r:id="rId46"/>
    <p:sldId id="2147475559" r:id="rId47"/>
    <p:sldId id="2147475521" r:id="rId48"/>
  </p:sldIdLst>
  <p:sldSz cx="12192000" cy="6858000"/>
  <p:notesSz cx="6858000" cy="9144000"/>
  <p:custDataLst>
    <p:tags r:id="rId50"/>
  </p:custData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DC5BB4-0E1D-DE5E-0716-399CD4CFC5B5}" name="Aleksandra Vdovina" initials="AV" userId="S::aleksandra.vdovina@ingka.ikea.com::d65f10d1-4ba3-4b58-a735-da917509dc09" providerId="AD"/>
  <p188:author id="{98E3F4E7-49F2-BB76-BDAD-166369AA9675}" name="Max Mallee" initials="MM" userId="S::max.mallee@ingka.ikea.com::a58acbfe-2fc4-4967-bf55-622604c42e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84D792-84D2-4E9C-B4D6-B7E8E8B2B84E}" v="313" dt="2025-03-13T08:58:29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14" autoAdjust="0"/>
  </p:normalViewPr>
  <p:slideViewPr>
    <p:cSldViewPr snapToGrid="0">
      <p:cViewPr varScale="1">
        <p:scale>
          <a:sx n="93" d="100"/>
          <a:sy n="93" d="100"/>
        </p:scale>
        <p:origin x="12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tags" Target="tags/tag1.xml"/><Relationship Id="rId55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8/10/relationships/authors" Target="authors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9.xlsb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0.xlsb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1.xlsb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2.xlsb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3.xlsb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4.xlsb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5.xlsb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6.xlsb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7.xlsb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8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9.xlsb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0.xlsb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1.xlsb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2.xlsb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3.xlsb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4.xlsb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5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6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7.xlsb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8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7205720572057209E-2"/>
          <c:y val="0.10420841683366733"/>
          <c:w val="0.88558855885588561"/>
          <c:h val="0.79158316633266534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C0C0C0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31F6-450C-808D-088B06D3A548}"/>
              </c:ext>
            </c:extLst>
          </c:dPt>
          <c:val>
            <c:numRef>
              <c:f>Sheet1!$A$1:$B$1</c:f>
              <c:numCache>
                <c:formatCode>General</c:formatCode>
                <c:ptCount val="2"/>
                <c:pt idx="0">
                  <c:v>4.9000000000000004</c:v>
                </c:pt>
                <c:pt idx="1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F6-450C-808D-088B06D3A5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811716575"/>
        <c:axId val="1"/>
      </c:barChart>
      <c:catAx>
        <c:axId val="811716575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.9000000000000004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811716575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632653061224483E-2"/>
          <c:y val="8.2802547770700632E-2"/>
          <c:w val="0.83673469387755106"/>
          <c:h val="0.83439490445859876"/>
        </c:manualLayout>
      </c:layout>
      <c:scatterChart>
        <c:scatterStyle val="lineMarker"/>
        <c:varyColors val="0"/>
        <c:ser>
          <c:idx val="0"/>
          <c:order val="0"/>
          <c:spPr>
            <a:ln>
              <a:noFill/>
            </a:ln>
          </c:spPr>
          <c:marker>
            <c:symbol val="circle"/>
            <c:size val="7"/>
            <c:spPr>
              <a:solidFill>
                <a:schemeClr val="accent1"/>
              </a:solidFill>
              <a:ln w="9525" cmpd="sng" algn="ctr">
                <a:solidFill>
                  <a:schemeClr val="accent1"/>
                </a:solidFill>
                <a:prstDash val="solid"/>
              </a:ln>
            </c:spPr>
          </c:marker>
          <c:xVal>
            <c:numRef>
              <c:f>Sheet1!$A$1:$A$13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2.5</c:v>
                </c:pt>
                <c:pt idx="3">
                  <c:v>1.5</c:v>
                </c:pt>
                <c:pt idx="4">
                  <c:v>2</c:v>
                </c:pt>
                <c:pt idx="5">
                  <c:v>3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0.5</c:v>
                </c:pt>
                <c:pt idx="10">
                  <c:v>0.7</c:v>
                </c:pt>
                <c:pt idx="11">
                  <c:v>0.9</c:v>
                </c:pt>
                <c:pt idx="12">
                  <c:v>2.2000000000000002</c:v>
                </c:pt>
              </c:numCache>
            </c:numRef>
          </c:xVal>
          <c:yVal>
            <c:numRef>
              <c:f>Sheet1!$B$1:$B$13</c:f>
              <c:numCache>
                <c:formatCode>General</c:formatCode>
                <c:ptCount val="13"/>
                <c:pt idx="0">
                  <c:v>2</c:v>
                </c:pt>
                <c:pt idx="1">
                  <c:v>3</c:v>
                </c:pt>
                <c:pt idx="2">
                  <c:v>2.1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1.5</c:v>
                </c:pt>
                <c:pt idx="7">
                  <c:v>2</c:v>
                </c:pt>
                <c:pt idx="8">
                  <c:v>1.3</c:v>
                </c:pt>
                <c:pt idx="9">
                  <c:v>2.5</c:v>
                </c:pt>
                <c:pt idx="10">
                  <c:v>0.8</c:v>
                </c:pt>
                <c:pt idx="11">
                  <c:v>1.3</c:v>
                </c:pt>
                <c:pt idx="12">
                  <c:v>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802-4608-A2BF-361DD55CA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800383"/>
        <c:axId val="1"/>
      </c:scatterChart>
      <c:valAx>
        <c:axId val="240800383"/>
        <c:scaling>
          <c:orientation val="minMax"/>
          <c:max val="3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Noto IKEA Latin"/>
                <a:ea typeface="Noto IKEA Latin"/>
                <a:cs typeface="Noto IKEA Latin"/>
                <a:sym typeface="Noto IKEA Latin"/>
              </a:defRPr>
            </a:pPr>
            <a:endParaRPr lang="nl-NL"/>
          </a:p>
        </c:txPr>
        <c:crossAx val="1"/>
        <c:crosses val="min"/>
        <c:crossBetween val="midCat"/>
        <c:majorUnit val="0.5"/>
      </c:valAx>
      <c:valAx>
        <c:axId val="1"/>
        <c:scaling>
          <c:orientation val="minMax"/>
          <c:max val="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Noto IKEA Latin"/>
                <a:ea typeface="Noto IKEA Latin"/>
                <a:cs typeface="Noto IKEA Latin"/>
                <a:sym typeface="Noto IKEA Latin"/>
              </a:defRPr>
            </a:pPr>
            <a:endParaRPr lang="nl-NL"/>
          </a:p>
        </c:txPr>
        <c:crossAx val="240800383"/>
        <c:crosses val="min"/>
        <c:crossBetween val="midCat"/>
        <c:majorUnit val="1"/>
      </c:valAx>
      <c:spPr>
        <a:noFill/>
        <a:ln w="9525" cmpd="sng" algn="ctr">
          <a:solidFill>
            <a:schemeClr val="tx1"/>
          </a:solidFill>
          <a:prstDash val="solid"/>
        </a:ln>
      </c:spPr>
    </c:plotArea>
    <c:plotVisOnly val="0"/>
    <c:dispBlanksAs val="gap"/>
    <c:showDLblsOverMax val="1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3333333333333329E-2"/>
          <c:y val="7.9510703363914373E-2"/>
          <c:w val="0.82852564102564108"/>
          <c:h val="0.84097859327217128"/>
        </c:manualLayout>
      </c:layout>
      <c:bubbleChart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xVal>
            <c:numRef>
              <c:f>Sheet1!$A$1:$A$4</c:f>
              <c:numCache>
                <c:formatCode>General</c:formatCode>
                <c:ptCount val="4"/>
                <c:pt idx="0">
                  <c:v>0.5</c:v>
                </c:pt>
                <c:pt idx="1">
                  <c:v>2.2999999999999998</c:v>
                </c:pt>
                <c:pt idx="2">
                  <c:v>1.7</c:v>
                </c:pt>
                <c:pt idx="3">
                  <c:v>1</c:v>
                </c:pt>
              </c:numCache>
            </c:numRef>
          </c:xVal>
          <c:yVal>
            <c:numRef>
              <c:f>Sheet1!$B$1:$B$4</c:f>
              <c:numCache>
                <c:formatCode>General</c:formatCode>
                <c:ptCount val="4"/>
                <c:pt idx="0">
                  <c:v>0.6</c:v>
                </c:pt>
                <c:pt idx="1">
                  <c:v>3.2</c:v>
                </c:pt>
                <c:pt idx="2">
                  <c:v>1.2</c:v>
                </c:pt>
                <c:pt idx="3">
                  <c:v>2.5</c:v>
                </c:pt>
              </c:numCache>
            </c:numRef>
          </c:yVal>
          <c:bubbleSize>
            <c:numRef>
              <c:f>Sheet1!$C$1:$C$4</c:f>
              <c:numCache>
                <c:formatCode>General</c:formatCode>
                <c:ptCount val="4"/>
                <c:pt idx="0">
                  <c:v>5.3</c:v>
                </c:pt>
                <c:pt idx="1">
                  <c:v>1</c:v>
                </c:pt>
                <c:pt idx="2">
                  <c:v>8</c:v>
                </c:pt>
                <c:pt idx="3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45F9-4987-B0AF-9742B00A9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4"/>
        <c:showNegBubbles val="0"/>
        <c:axId val="96861455"/>
        <c:axId val="1"/>
      </c:bubbleChart>
      <c:valAx>
        <c:axId val="96861455"/>
        <c:scaling>
          <c:orientation val="minMax"/>
          <c:max val="3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Noto IKEA Latin"/>
                <a:ea typeface="Noto IKEA Latin"/>
                <a:cs typeface="Noto IKEA Latin"/>
                <a:sym typeface="Noto IKEA Latin"/>
              </a:defRPr>
            </a:pPr>
            <a:endParaRPr lang="nl-NL"/>
          </a:p>
        </c:txPr>
        <c:crossAx val="1"/>
        <c:crosses val="min"/>
        <c:crossBetween val="midCat"/>
        <c:majorUnit val="1"/>
      </c:valAx>
      <c:valAx>
        <c:axId val="1"/>
        <c:scaling>
          <c:orientation val="minMax"/>
          <c:max val="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Noto IKEA Latin"/>
                <a:ea typeface="Noto IKEA Latin"/>
                <a:cs typeface="Noto IKEA Latin"/>
                <a:sym typeface="Noto IKEA Latin"/>
              </a:defRPr>
            </a:pPr>
            <a:endParaRPr lang="nl-NL"/>
          </a:p>
        </c:txPr>
        <c:crossAx val="96861455"/>
        <c:crosses val="min"/>
        <c:crossBetween val="midCat"/>
        <c:majorUnit val="2"/>
      </c:valAx>
      <c:spPr>
        <a:noFill/>
        <a:ln w="9525" cmpd="sng" algn="ctr">
          <a:solidFill>
            <a:schemeClr val="tx1"/>
          </a:solidFill>
          <a:prstDash val="solid"/>
        </a:ln>
      </c:spPr>
    </c:plotArea>
    <c:plotVisOnly val="0"/>
    <c:dispBlanksAs val="gap"/>
    <c:showDLblsOverMax val="1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912408759124084E-2"/>
          <c:y val="8.0495356037151702E-2"/>
          <c:w val="0.84817518248175183"/>
          <c:h val="0.83900928792569662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5.0999999999999996</c:v>
                </c:pt>
                <c:pt idx="1">
                  <c:v>3.9</c:v>
                </c:pt>
                <c:pt idx="2">
                  <c:v>7.2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AC-4A6E-BD18-98096F399DEA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0">
                  <c:v>3.5</c:v>
                </c:pt>
                <c:pt idx="1">
                  <c:v>5.2999999999999989</c:v>
                </c:pt>
                <c:pt idx="2">
                  <c:v>4.1000000000000005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AC-4A6E-BD18-98096F399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6861935"/>
        <c:axId val="1"/>
      </c:barChart>
      <c:catAx>
        <c:axId val="9686193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1.3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6861935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632653061224483E-2"/>
          <c:y val="8.0495356037151702E-2"/>
          <c:w val="0.83673469387755106"/>
          <c:h val="0.83900928792569662"/>
        </c:manualLayout>
      </c:layout>
      <c:areaChart>
        <c:grouping val="stack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</c:spPr>
          <c:val>
            <c:numRef>
              <c:f>Sheet1!$A$1:$F$1</c:f>
              <c:numCache>
                <c:formatCode>General</c:formatCode>
                <c:ptCount val="6"/>
                <c:pt idx="0">
                  <c:v>5.0999999999999996</c:v>
                </c:pt>
                <c:pt idx="1">
                  <c:v>2.4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BC-4ABD-8D24-465311692FC1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</c:spPr>
          <c:val>
            <c:numRef>
              <c:f>Sheet1!$A$2:$F$2</c:f>
              <c:numCache>
                <c:formatCode>General</c:formatCode>
                <c:ptCount val="6"/>
                <c:pt idx="0">
                  <c:v>4.0999999999999996</c:v>
                </c:pt>
                <c:pt idx="1">
                  <c:v>5.2999999999999989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BC-4ABD-8D24-465311692F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876335"/>
        <c:axId val="1"/>
      </c:areaChart>
      <c:catAx>
        <c:axId val="9687633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Noto IKEA Latin"/>
                <a:ea typeface="Noto IKEA Latin"/>
                <a:cs typeface="Noto IKEA Latin"/>
                <a:sym typeface="Noto IKEA Latin"/>
              </a:defRPr>
            </a:pPr>
            <a:endParaRPr lang="nl-NL"/>
          </a:p>
        </c:txPr>
        <c:crossAx val="96876335"/>
        <c:crosses val="min"/>
        <c:crossBetween val="midCat"/>
        <c:majorUnit val="5"/>
      </c:valAx>
    </c:plotArea>
    <c:plotVisOnly val="0"/>
    <c:dispBlanksAs val="zero"/>
    <c:showDLblsOverMax val="1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2018927444794956E-2"/>
          <c:y val="7.9632465543644712E-2"/>
          <c:w val="0.83596214511041012"/>
          <c:h val="0.84073506891271055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Sheet1!$A$1:$G$1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30</c:v>
                </c:pt>
                <c:pt idx="4">
                  <c:v>28</c:v>
                </c:pt>
                <c:pt idx="5">
                  <c:v>15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D1-4F3E-B2C7-D8B76D2F9A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6883535"/>
        <c:axId val="1"/>
      </c:barChart>
      <c:catAx>
        <c:axId val="96883535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5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96883535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877112135176648E-2"/>
          <c:y val="8.0495356037151702E-2"/>
          <c:w val="0.84024577572964665"/>
          <c:h val="0.83900928792569662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831F-4B3F-AAFB-1228B4F99CB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831F-4B3F-AAFB-1228B4F99CBE}"/>
              </c:ext>
            </c:extLst>
          </c:dPt>
          <c:val>
            <c:numRef>
              <c:f>Sheet1!$A$1:$D$1</c:f>
              <c:numCache>
                <c:formatCode>General</c:formatCode>
                <c:ptCount val="4"/>
                <c:pt idx="0">
                  <c:v>-4</c:v>
                </c:pt>
                <c:pt idx="1">
                  <c:v>-4</c:v>
                </c:pt>
                <c:pt idx="2">
                  <c:v>-7</c:v>
                </c:pt>
                <c:pt idx="3">
                  <c:v>-9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1F-4B3F-AAFB-1228B4F99CBE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1">
                  <c:v>-3</c:v>
                </c:pt>
                <c:pt idx="2">
                  <c:v>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31F-4B3F-AAFB-1228B4F99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11608351"/>
        <c:axId val="1"/>
      </c:barChart>
      <c:catAx>
        <c:axId val="91160835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ax"/>
        <c:auto val="0"/>
        <c:lblAlgn val="ctr"/>
        <c:lblOffset val="100"/>
        <c:noMultiLvlLbl val="0"/>
      </c:catAx>
      <c:valAx>
        <c:axId val="1"/>
        <c:scaling>
          <c:orientation val="maxMin"/>
          <c:max val="0"/>
          <c:min val="-9"/>
        </c:scaling>
        <c:delete val="1"/>
        <c:axPos val="t"/>
        <c:numFmt formatCode="General" sourceLinked="1"/>
        <c:majorTickMark val="out"/>
        <c:minorTickMark val="none"/>
        <c:tickLblPos val="nextTo"/>
        <c:crossAx val="91160835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380952380952384E-2"/>
          <c:y val="8.0495356037151702E-2"/>
          <c:w val="0.84523809523809523"/>
          <c:h val="0.83900928792569662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8F0D-447A-93EC-32169B00F58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8F0D-447A-93EC-32169B00F58B}"/>
              </c:ext>
            </c:extLst>
          </c:dPt>
          <c:val>
            <c:numRef>
              <c:f>Sheet1!$A$1:$D$1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0D-447A-93EC-32169B00F58B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0D-447A-93EC-32169B00F5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11629471"/>
        <c:axId val="1"/>
      </c:barChart>
      <c:catAx>
        <c:axId val="91162947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91162947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495356037151702E-2"/>
          <c:y val="8.0495356037151702E-2"/>
          <c:w val="0.83900928792569662"/>
          <c:h val="0.83900928792569662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2B85-4FEC-92B2-A78B62F7C1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2B85-4FEC-92B2-A78B62F7C1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2B85-4FEC-92B2-A78B62F7C185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57.4</c:v>
                </c:pt>
                <c:pt idx="1">
                  <c:v>23.599999999999998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B85-4FEC-92B2-A78B62F7C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4676658340271994E-2"/>
          <c:y val="4.1284403669724773E-2"/>
          <c:w val="0.93089092422980846"/>
          <c:h val="0.91743119266055051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val>
            <c:numRef>
              <c:f>Sheet1!$A$1:$G$1</c:f>
              <c:numCache>
                <c:formatCode>General</c:formatCode>
                <c:ptCount val="7"/>
                <c:pt idx="1">
                  <c:v>1</c:v>
                </c:pt>
                <c:pt idx="2">
                  <c:v>2</c:v>
                </c:pt>
                <c:pt idx="3">
                  <c:v>3.4</c:v>
                </c:pt>
                <c:pt idx="4">
                  <c:v>2.9</c:v>
                </c:pt>
                <c:pt idx="5">
                  <c:v>7.2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EE-4508-BFC5-FE0638F83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8881919"/>
        <c:axId val="1"/>
      </c:lineChart>
      <c:catAx>
        <c:axId val="298881919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8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98881919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1773981603153746E-2"/>
          <c:y val="4.1284403669724773E-2"/>
          <c:w val="0.9345597897503285"/>
          <c:h val="0.91743119266055051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val>
            <c:numRef>
              <c:f>Sheet1!$A$1:$G$1</c:f>
              <c:numCache>
                <c:formatCode>General</c:formatCode>
                <c:ptCount val="7"/>
                <c:pt idx="1">
                  <c:v>1</c:v>
                </c:pt>
                <c:pt idx="2">
                  <c:v>2</c:v>
                </c:pt>
                <c:pt idx="3">
                  <c:v>3.4</c:v>
                </c:pt>
                <c:pt idx="4">
                  <c:v>2.9</c:v>
                </c:pt>
                <c:pt idx="5">
                  <c:v>7.2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77-471A-A31C-E95F312ACA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8003423"/>
        <c:axId val="1"/>
      </c:lineChart>
      <c:catAx>
        <c:axId val="298003423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8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98003423"/>
        <c:crosses val="min"/>
        <c:crossBetween val="midCat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7205720572057209E-2"/>
          <c:y val="0.10420841683366733"/>
          <c:w val="0.88558855885588561"/>
          <c:h val="0.79158316633266534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C0C0C0"/>
            </a:solidFill>
            <a:ln>
              <a:noFill/>
            </a:ln>
          </c:spPr>
          <c:invertIfNegative val="0"/>
          <c:val>
            <c:numRef>
              <c:f>Sheet1!$A$1:$B$1</c:f>
              <c:numCache>
                <c:formatCode>General</c:formatCode>
                <c:ptCount val="2"/>
                <c:pt idx="0">
                  <c:v>0.35000000000000003</c:v>
                </c:pt>
                <c:pt idx="1">
                  <c:v>0.57000000000000006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B1-4C7D-982B-88C309068B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366640800"/>
        <c:axId val="1"/>
      </c:barChart>
      <c:catAx>
        <c:axId val="1366640800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0.57000000000000006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36664080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9102691924227317E-2"/>
          <c:y val="4.1284403669724773E-2"/>
          <c:w val="0.93793619142572282"/>
          <c:h val="0.91743119266055051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Sheet1!$A$1:$E$1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3.4</c:v>
                </c:pt>
                <c:pt idx="3">
                  <c:v>2.9</c:v>
                </c:pt>
                <c:pt idx="4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C7-4977-8F06-BB52A3930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195099760"/>
        <c:axId val="1"/>
      </c:barChart>
      <c:catAx>
        <c:axId val="119509976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8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195099760"/>
        <c:crosses val="min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2188350571584106E-2"/>
          <c:y val="2.137279079325935E-2"/>
          <c:w val="0.91535111594991836"/>
          <c:h val="0.84710234278668306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Sheet1!$A$1:$E$1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3.4</c:v>
                </c:pt>
                <c:pt idx="3">
                  <c:v>2.9</c:v>
                </c:pt>
                <c:pt idx="4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C9-4075-B0B5-CCF3E51EEC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338555536"/>
        <c:axId val="1"/>
      </c:barChart>
      <c:catAx>
        <c:axId val="1338555536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8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338555536"/>
        <c:crosses val="max"/>
        <c:crossBetween val="between"/>
        <c:majorUnit val="1"/>
      </c:valAx>
    </c:plotArea>
    <c:plotVisOnly val="0"/>
    <c:dispBlanksAs val="gap"/>
    <c:showDLblsOverMax val="1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103600293901544E-2"/>
          <c:y val="2.4018475750577369E-2"/>
          <c:w val="0.91440117560617196"/>
          <c:h val="0.95196304849884528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49044819985304922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92A-44BA-9AAD-A0FC2FBA51AA}"/>
                </c:ext>
              </c:extLst>
            </c:dLbl>
            <c:dLbl>
              <c:idx val="1"/>
              <c:layout>
                <c:manualLayout>
                  <c:x val="0.2490815576781778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A92A-44BA-9AAD-A0FC2FBA51AA}"/>
                </c:ext>
              </c:extLst>
            </c:dLbl>
            <c:dLbl>
              <c:idx val="2"/>
              <c:layout>
                <c:manualLayout>
                  <c:x val="0.21785451873622336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92A-44BA-9AAD-A0FC2FBA51AA}"/>
                </c:ext>
              </c:extLst>
            </c:dLbl>
            <c:dLbl>
              <c:idx val="3"/>
              <c:layout>
                <c:manualLayout>
                  <c:x val="0.16017634092578986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A92A-44BA-9AAD-A0FC2FBA51AA}"/>
                </c:ext>
              </c:extLst>
            </c:dLbl>
            <c:dLbl>
              <c:idx val="4"/>
              <c:layout>
                <c:manualLayout>
                  <c:x val="9.6987509184423212E-2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A92A-44BA-9AAD-A0FC2FBA51A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>
                  <c:v>7.2</c:v>
                </c:pt>
                <c:pt idx="1">
                  <c:v>3.4</c:v>
                </c:pt>
                <c:pt idx="2">
                  <c:v>2.9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92A-44BA-9AAD-A0FC2FBA5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59490831"/>
        <c:axId val="1"/>
      </c:barChart>
      <c:catAx>
        <c:axId val="259490831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7.2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259490831"/>
        <c:crosses val="max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103600293901544E-2"/>
          <c:y val="2.4018475750577369E-2"/>
          <c:w val="0.91440117560617196"/>
          <c:h val="0.95196304849884528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C0C0C0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80D0-49CC-8892-CB3556D50436}"/>
              </c:ext>
            </c:extLst>
          </c:dPt>
          <c:dLbls>
            <c:dLbl>
              <c:idx val="0"/>
              <c:layout>
                <c:manualLayout>
                  <c:x val="0.49044819985304922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80D0-49CC-8892-CB3556D50436}"/>
                </c:ext>
              </c:extLst>
            </c:dLbl>
            <c:dLbl>
              <c:idx val="1"/>
              <c:layout>
                <c:manualLayout>
                  <c:x val="0.2490815576781778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80D0-49CC-8892-CB3556D50436}"/>
                </c:ext>
              </c:extLst>
            </c:dLbl>
            <c:dLbl>
              <c:idx val="2"/>
              <c:layout>
                <c:manualLayout>
                  <c:x val="0.21785451873622336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80D0-49CC-8892-CB3556D50436}"/>
                </c:ext>
              </c:extLst>
            </c:dLbl>
            <c:dLbl>
              <c:idx val="3"/>
              <c:layout>
                <c:manualLayout>
                  <c:x val="0.16017634092578986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80D0-49CC-8892-CB3556D50436}"/>
                </c:ext>
              </c:extLst>
            </c:dLbl>
            <c:dLbl>
              <c:idx val="4"/>
              <c:layout>
                <c:manualLayout>
                  <c:x val="9.6987509184423212E-2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80D0-49CC-8892-CB3556D5043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>
                  <c:v>7.2</c:v>
                </c:pt>
                <c:pt idx="1">
                  <c:v>3.4</c:v>
                </c:pt>
                <c:pt idx="2">
                  <c:v>2.9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0D0-49CC-8892-CB3556D504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88128143"/>
        <c:axId val="1"/>
      </c:barChart>
      <c:catAx>
        <c:axId val="288128143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7.2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288128143"/>
        <c:crosses val="max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1137724550898204E-2"/>
          <c:y val="8.9193825042881647E-2"/>
          <c:w val="0.93772455089820361"/>
          <c:h val="0.82161234991423671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C30C3E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-5.9880239520958083E-4"/>
                  <c:y val="5.1457975986277877E-3"/>
                </c:manualLayout>
              </c:layout>
              <c:numFmt formatCode="0;&quot;-&quot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24C-414F-B693-864EC3B533BB}"/>
                </c:ext>
              </c:extLst>
            </c:dLbl>
            <c:dLbl>
              <c:idx val="1"/>
              <c:layout>
                <c:manualLayout>
                  <c:x val="0"/>
                  <c:y val="5.1457975986277877E-3"/>
                </c:manualLayout>
              </c:layout>
              <c:numFmt formatCode="0;&quot;-&quot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24C-414F-B693-864EC3B533BB}"/>
                </c:ext>
              </c:extLst>
            </c:dLbl>
            <c:dLbl>
              <c:idx val="2"/>
              <c:layout>
                <c:manualLayout>
                  <c:x val="0"/>
                  <c:y val="5.1457975986277877E-3"/>
                </c:manualLayout>
              </c:layout>
              <c:numFmt formatCode="0;&quot;-&quot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24C-414F-B693-864EC3B533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Sheet1!$A$1:$C$1</c:f>
              <c:numCache>
                <c:formatCode>General</c:formatCode>
                <c:ptCount val="3"/>
                <c:pt idx="0">
                  <c:v>12.9</c:v>
                </c:pt>
                <c:pt idx="1">
                  <c:v>21.8</c:v>
                </c:pt>
                <c:pt idx="2">
                  <c:v>35.1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4C-414F-B693-864EC3B533BB}"/>
            </c:ext>
          </c:extLst>
        </c:ser>
        <c:ser>
          <c:idx val="1"/>
          <c:order val="1"/>
          <c:spPr>
            <a:solidFill>
              <a:srgbClr val="3BC50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5.1457975986277877E-3"/>
                </c:manualLayout>
              </c:layout>
              <c:numFmt formatCode="0;&quot;-&quot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424C-414F-B693-864EC3B533BB}"/>
                </c:ext>
              </c:extLst>
            </c:dLbl>
            <c:dLbl>
              <c:idx val="1"/>
              <c:layout>
                <c:manualLayout>
                  <c:x val="-5.9880239520958083E-4"/>
                  <c:y val="5.1457975986277877E-3"/>
                </c:manualLayout>
              </c:layout>
              <c:numFmt formatCode="0;&quot;-&quot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424C-414F-B693-864EC3B533BB}"/>
                </c:ext>
              </c:extLst>
            </c:dLbl>
            <c:dLbl>
              <c:idx val="2"/>
              <c:layout>
                <c:manualLayout>
                  <c:x val="0"/>
                  <c:y val="5.1457975986277877E-3"/>
                </c:manualLayout>
              </c:layout>
              <c:numFmt formatCode="0;&quot;-&quot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424C-414F-B693-864EC3B533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Sheet1!$A$2:$C$2</c:f>
              <c:numCache>
                <c:formatCode>General</c:formatCode>
                <c:ptCount val="3"/>
                <c:pt idx="0">
                  <c:v>5.0999999999999996</c:v>
                </c:pt>
                <c:pt idx="1">
                  <c:v>3.8999999999999986</c:v>
                </c:pt>
                <c:pt idx="2">
                  <c:v>7.2000000000000028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24C-414F-B693-864EC3B533BB}"/>
            </c:ext>
          </c:extLst>
        </c:ser>
        <c:ser>
          <c:idx val="2"/>
          <c:order val="2"/>
          <c:spPr>
            <a:solidFill>
              <a:srgbClr val="1028BF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5.1457975986277877E-3"/>
                </c:manualLayout>
              </c:layout>
              <c:numFmt formatCode="0;&quot;-&quot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424C-414F-B693-864EC3B533BB}"/>
                </c:ext>
              </c:extLst>
            </c:dLbl>
            <c:dLbl>
              <c:idx val="1"/>
              <c:layout>
                <c:manualLayout>
                  <c:x val="-5.9880239520958083E-4"/>
                  <c:y val="5.1457975986277877E-3"/>
                </c:manualLayout>
              </c:layout>
              <c:numFmt formatCode="0;&quot;-&quot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424C-414F-B693-864EC3B533BB}"/>
                </c:ext>
              </c:extLst>
            </c:dLbl>
            <c:dLbl>
              <c:idx val="2"/>
              <c:layout>
                <c:manualLayout>
                  <c:x val="0"/>
                  <c:y val="5.1457975986277877E-3"/>
                </c:manualLayout>
              </c:layout>
              <c:numFmt formatCode="0;&quot;-&quot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424C-414F-B693-864EC3B533B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Sheet1!$A$3:$C$3</c:f>
              <c:numCache>
                <c:formatCode>General</c:formatCode>
                <c:ptCount val="3"/>
                <c:pt idx="0">
                  <c:v>3.5</c:v>
                </c:pt>
                <c:pt idx="1">
                  <c:v>5.3000000000000007</c:v>
                </c:pt>
                <c:pt idx="2">
                  <c:v>4.1000000000000014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24C-414F-B693-864EC3B53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73605104"/>
        <c:axId val="1"/>
      </c:barChart>
      <c:catAx>
        <c:axId val="273605104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6.400000000000006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273605104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914798206278027E-2"/>
          <c:y val="2.4018475750577369E-2"/>
          <c:w val="0.86939461883408076"/>
          <c:h val="0.95196304849884528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C0C0C0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8C37-495A-A11F-D8106759CD79}"/>
              </c:ext>
            </c:extLst>
          </c:dPt>
          <c:dLbls>
            <c:dLbl>
              <c:idx val="0"/>
              <c:layout>
                <c:manualLayout>
                  <c:x val="0.48542600896860988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8C37-495A-A11F-D8106759CD79}"/>
                </c:ext>
              </c:extLst>
            </c:dLbl>
            <c:dLbl>
              <c:idx val="1"/>
              <c:layout>
                <c:manualLayout>
                  <c:x val="0.2561659192825112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8C37-495A-A11F-D8106759CD79}"/>
                </c:ext>
              </c:extLst>
            </c:dLbl>
            <c:dLbl>
              <c:idx val="2"/>
              <c:layout>
                <c:manualLayout>
                  <c:x val="0.226457399103139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8C37-495A-A11F-D8106759CD79}"/>
                </c:ext>
              </c:extLst>
            </c:dLbl>
            <c:dLbl>
              <c:idx val="3"/>
              <c:layout>
                <c:manualLayout>
                  <c:x val="0.17208520179372197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8C37-495A-A11F-D8106759CD79}"/>
                </c:ext>
              </c:extLst>
            </c:dLbl>
            <c:dLbl>
              <c:idx val="4"/>
              <c:layout>
                <c:manualLayout>
                  <c:x val="0.11098654708520179"/>
                  <c:y val="1.3856812933025404E-3"/>
                </c:manualLayout>
              </c:layout>
              <c:numFmt formatCode="0.0;&quot;-&quot;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8C37-495A-A11F-D8106759CD7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>
                  <c:v>7.2</c:v>
                </c:pt>
                <c:pt idx="1">
                  <c:v>3.4</c:v>
                </c:pt>
                <c:pt idx="2">
                  <c:v>2.9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C37-495A-A11F-D8106759CD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112416495"/>
        <c:axId val="1"/>
      </c:barChart>
      <c:catAx>
        <c:axId val="1112416495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7.2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112416495"/>
        <c:crosses val="max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9017857142857144E-2"/>
          <c:y val="2.4018475750577369E-2"/>
          <c:w val="0.828125"/>
          <c:h val="0.95196304849884528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C0C0C0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5DDE-4565-84C7-22FBD6F9ECD7}"/>
              </c:ext>
            </c:extLst>
          </c:dPt>
          <c:dLbls>
            <c:dLbl>
              <c:idx val="0"/>
              <c:layout>
                <c:manualLayout>
                  <c:x val="0.23716517857142858"/>
                  <c:y val="1.3856812933025404E-3"/>
                </c:manualLayout>
              </c:layout>
              <c:numFmt formatCode="0&quot;K&quot;;&quot;-&quot;0&quot;K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5DDE-4565-84C7-22FBD6F9ECD7}"/>
                </c:ext>
              </c:extLst>
            </c:dLbl>
            <c:dLbl>
              <c:idx val="1"/>
              <c:layout>
                <c:manualLayout>
                  <c:x val="0.48549107142857145"/>
                  <c:y val="1.3856812933025404E-3"/>
                </c:manualLayout>
              </c:layout>
              <c:numFmt formatCode="0&quot;K&quot;;&quot;-&quot;0&quot;K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DDE-4565-84C7-22FBD6F9ECD7}"/>
                </c:ext>
              </c:extLst>
            </c:dLbl>
            <c:dLbl>
              <c:idx val="2"/>
              <c:layout>
                <c:manualLayout>
                  <c:x val="0.19084821428571427"/>
                  <c:y val="1.3856812933025404E-3"/>
                </c:manualLayout>
              </c:layout>
              <c:numFmt formatCode="0&quot;K&quot;;&quot;-&quot;0&quot;K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5DDE-4565-84C7-22FBD6F9ECD7}"/>
                </c:ext>
              </c:extLst>
            </c:dLbl>
            <c:dLbl>
              <c:idx val="3"/>
              <c:layout>
                <c:manualLayout>
                  <c:x val="0.15736607142857142"/>
                  <c:y val="1.3856812933025404E-3"/>
                </c:manualLayout>
              </c:layout>
              <c:numFmt formatCode="0&quot;K&quot;;&quot;-&quot;0&quot;K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5DDE-4565-84C7-22FBD6F9ECD7}"/>
                </c:ext>
              </c:extLst>
            </c:dLbl>
            <c:dLbl>
              <c:idx val="4"/>
              <c:layout>
                <c:manualLayout>
                  <c:x val="0.19084821428571427"/>
                  <c:y val="1.3856812933025404E-3"/>
                </c:manualLayout>
              </c:layout>
              <c:numFmt formatCode="0&quot;K&quot;;&quot;-&quot;0&quot;K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nl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5DDE-4565-84C7-22FBD6F9ECD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>
                  <c:v>100</c:v>
                </c:pt>
                <c:pt idx="1">
                  <c:v>250</c:v>
                </c:pt>
                <c:pt idx="2">
                  <c:v>80</c:v>
                </c:pt>
                <c:pt idx="3">
                  <c:v>60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DDE-4565-84C7-22FBD6F9E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887842479"/>
        <c:axId val="1"/>
      </c:barChart>
      <c:catAx>
        <c:axId val="1887842479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5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887842479"/>
        <c:crosses val="max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5415444770283482E-2"/>
          <c:y val="0.10831721470019343"/>
          <c:w val="0.86412512218963833"/>
          <c:h val="0.7833655705996132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42619745845552298"/>
                  <c:y val="0"/>
                </c:manualLayout>
              </c:layout>
              <c:numFmt formatCode="&quot;$&quot;#,##0;&quot;-&quot;&quot;$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3A0A-4B42-ABB3-BDFD0DAE7402}"/>
                </c:ext>
              </c:extLst>
            </c:dLbl>
            <c:dLbl>
              <c:idx val="1"/>
              <c:layout>
                <c:manualLayout>
                  <c:x val="0.48729227761485827"/>
                  <c:y val="0"/>
                </c:manualLayout>
              </c:layout>
              <c:numFmt formatCode="&quot;$&quot;#,##0;&quot;-&quot;&quot;$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3A0A-4B42-ABB3-BDFD0DAE740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Sheet1!$A$1:$B$1</c:f>
              <c:numCache>
                <c:formatCode>General</c:formatCode>
                <c:ptCount val="2"/>
                <c:pt idx="0">
                  <c:v>77.207162003809202</c:v>
                </c:pt>
                <c:pt idx="1">
                  <c:v>89.01472184295541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0A-4B42-ABB3-BDFD0DAE74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32318623"/>
        <c:axId val="1"/>
      </c:barChart>
      <c:catAx>
        <c:axId val="132318623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89.01472184295541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32318623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9193825042881647E-2"/>
          <c:y val="8.4967320261437912E-2"/>
          <c:w val="0.82161234991423671"/>
          <c:h val="0.83006535947712423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1E9C-4C87-A354-C35CD75C97A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1E9C-4C87-A354-C35CD75C97A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1E9C-4C87-A354-C35CD75C97A7}"/>
              </c:ext>
            </c:extLst>
          </c:dPt>
          <c:val>
            <c:numRef>
              <c:f>Sheet1!$A$1:$G$1</c:f>
              <c:numCache>
                <c:formatCode>General</c:formatCode>
                <c:ptCount val="7"/>
                <c:pt idx="0">
                  <c:v>10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9</c:v>
                </c:pt>
                <c:pt idx="6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9C-4C87-A354-C35CD75C97A7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Sheet1!$A$2:$G$2</c:f>
              <c:numCache>
                <c:formatCode>General</c:formatCode>
                <c:ptCount val="7"/>
                <c:pt idx="1">
                  <c:v>2</c:v>
                </c:pt>
                <c:pt idx="2">
                  <c:v>1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9C-4C87-A354-C35CD75C9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82257439"/>
        <c:axId val="1"/>
      </c:barChart>
      <c:catAx>
        <c:axId val="82257439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2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82257439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4278768233387355E-2"/>
          <c:y val="8.4967320261437912E-2"/>
          <c:w val="0.83144246353322526"/>
          <c:h val="0.8300653594771242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3.5</c:v>
                </c:pt>
                <c:pt idx="1">
                  <c:v>5.3</c:v>
                </c:pt>
                <c:pt idx="2">
                  <c:v>4.0999999999999996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3E-4F82-8CEF-21D9BF7680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6721599"/>
        <c:axId val="1"/>
      </c:barChart>
      <c:catAx>
        <c:axId val="96721599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8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6721599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147640791476404E-2"/>
          <c:y val="8.4967320261437912E-2"/>
          <c:w val="0.84170471841704719"/>
          <c:h val="0.83006535947712423"/>
        </c:manualLayout>
      </c:layout>
      <c:scatterChart>
        <c:scatterStyle val="lineMarker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Sheet1!$A$1:$G$1</c:f>
              <c:numCache>
                <c:formatCode>General</c:formatCode>
                <c:ptCount val="7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</c:numCache>
            </c:numRef>
          </c:xVal>
          <c:yVal>
            <c:numRef>
              <c:f>Sheet1!$A$2:$G$2</c:f>
              <c:numCache>
                <c:formatCode>General</c:formatCode>
                <c:ptCount val="7"/>
                <c:pt idx="0">
                  <c:v>7</c:v>
                </c:pt>
                <c:pt idx="1">
                  <c:v>5.3</c:v>
                </c:pt>
                <c:pt idx="2">
                  <c:v>3.2</c:v>
                </c:pt>
                <c:pt idx="3">
                  <c:v>5</c:v>
                </c:pt>
                <c:pt idx="4">
                  <c:v>8</c:v>
                </c:pt>
                <c:pt idx="5">
                  <c:v>9</c:v>
                </c:pt>
                <c:pt idx="6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35-4907-AA9C-42FD50B67111}"/>
            </c:ext>
          </c:extLst>
        </c:ser>
        <c:ser>
          <c:idx val="1"/>
          <c:order val="1"/>
          <c:spPr>
            <a:ln w="19050" cmpd="sng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Sheet1!$A$1:$G$1</c:f>
              <c:numCache>
                <c:formatCode>General</c:formatCode>
                <c:ptCount val="7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</c:numCache>
            </c:numRef>
          </c:xVal>
          <c:yVal>
            <c:numRef>
              <c:f>Sheet1!$A$3:$G$3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6</c:v>
                </c:pt>
                <c:pt idx="2">
                  <c:v>5</c:v>
                </c:pt>
                <c:pt idx="3">
                  <c:v>7</c:v>
                </c:pt>
                <c:pt idx="4">
                  <c:v>4</c:v>
                </c:pt>
                <c:pt idx="5">
                  <c:v>7</c:v>
                </c:pt>
                <c:pt idx="6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C35-4907-AA9C-42FD50B67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"/>
        <c:axId val="5"/>
      </c:scatterChart>
      <c:valAx>
        <c:axId val="4"/>
        <c:scaling>
          <c:orientation val="minMax"/>
          <c:max val="2027"/>
          <c:min val="2021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5"/>
        <c:crosses val="min"/>
        <c:crossBetween val="midCat"/>
      </c:valAx>
      <c:valAx>
        <c:axId val="5"/>
        <c:scaling>
          <c:orientation val="minMax"/>
          <c:max val="9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4"/>
        <c:crosses val="min"/>
        <c:crossBetween val="midCat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877112135176648E-2"/>
          <c:y val="7.7496274217585689E-2"/>
          <c:w val="0.84024577572964665"/>
          <c:h val="0.8450074515648285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35</c:v>
                </c:pt>
                <c:pt idx="1">
                  <c:v>30</c:v>
                </c:pt>
                <c:pt idx="2">
                  <c:v>28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E8-485D-8213-0B6D7A787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6723039"/>
        <c:axId val="1"/>
      </c:barChart>
      <c:catAx>
        <c:axId val="96723039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5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96723039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380952380952384E-2"/>
          <c:y val="7.7496274217585689E-2"/>
          <c:w val="0.84523809523809523"/>
          <c:h val="0.8450074515648285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35</c:v>
                </c:pt>
                <c:pt idx="1">
                  <c:v>15</c:v>
                </c:pt>
                <c:pt idx="2">
                  <c:v>10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A-41AB-84D4-941BD3841441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0">
                  <c:v>35</c:v>
                </c:pt>
                <c:pt idx="1">
                  <c:v>30</c:v>
                </c:pt>
                <c:pt idx="2">
                  <c:v>28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3A-41AB-84D4-941BD3841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32239200"/>
        <c:axId val="1"/>
      </c:barChart>
      <c:catAx>
        <c:axId val="432239200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70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43223920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9754601226993863E-2"/>
          <c:y val="7.7496274217585689E-2"/>
          <c:w val="0.8404907975460123"/>
          <c:h val="0.8450074515648285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Sheet1!$A$1:$C$1</c:f>
              <c:numCache>
                <c:formatCode>General</c:formatCode>
                <c:ptCount val="3"/>
                <c:pt idx="0">
                  <c:v>55.000000000000007</c:v>
                </c:pt>
                <c:pt idx="1">
                  <c:v>82</c:v>
                </c:pt>
                <c:pt idx="2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B3-450A-B81E-7E238B16B713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Sheet1!$A$2:$C$2</c:f>
              <c:numCache>
                <c:formatCode>General</c:formatCode>
                <c:ptCount val="3"/>
                <c:pt idx="0">
                  <c:v>44.999999999999993</c:v>
                </c:pt>
                <c:pt idx="1">
                  <c:v>18.000000000000004</c:v>
                </c:pt>
                <c:pt idx="2">
                  <c:v>28.000000000000004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B3-450A-B81E-7E238B16B7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40799903"/>
        <c:axId val="1"/>
      </c:barChart>
      <c:catAx>
        <c:axId val="240799903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240799903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F78C4-F94B-1B43-97BD-AE51560E5798}" type="datetimeFigureOut">
              <a:rPr lang="en-NL" smtClean="0"/>
              <a:t>03/18/2025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0690A-FE9F-D44E-9FBB-4AE96FD8762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350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MBAoDwI=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Great presentations: it’s not only about visualizations and design, but it’s the story you tell</a:t>
            </a:r>
          </a:p>
          <a:p>
            <a:endParaRPr lang="en-GB" dirty="0"/>
          </a:p>
          <a:p>
            <a:r>
              <a:rPr lang="en-GB" dirty="0"/>
              <a:t>In this workshop we will show you how to turn your presentation into a story with:</a:t>
            </a:r>
          </a:p>
          <a:p>
            <a:pPr marL="171450" indent="-171450">
              <a:buFontTx/>
              <a:buChar char="-"/>
            </a:pPr>
            <a:r>
              <a:rPr lang="en-GB" dirty="0"/>
              <a:t>Clear takeaways</a:t>
            </a:r>
          </a:p>
          <a:p>
            <a:pPr marL="171450" indent="-171450">
              <a:buFontTx/>
              <a:buChar char="-"/>
            </a:pPr>
            <a:r>
              <a:rPr lang="en-GB" dirty="0"/>
              <a:t>Compelling insights</a:t>
            </a:r>
          </a:p>
          <a:p>
            <a:pPr marL="171450" indent="-171450">
              <a:buFontTx/>
              <a:buChar char="-"/>
            </a:pPr>
            <a:r>
              <a:rPr lang="en-GB" dirty="0"/>
              <a:t>Engaging narrative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We will go through the steps of the storytelling process in detail and we will work on some real world examples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690A-FE9F-D44E-9FBB-4AE96FD87629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5655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 telling exercise, Online Whiteboard for Visual Collaboration (miro.com)</a:t>
            </a:r>
            <a:endParaRPr lang="en-NL" dirty="0">
              <a:solidFill>
                <a:srgbClr val="0070C0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690A-FE9F-D44E-9FBB-4AE96FD87629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284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0690A-FE9F-D44E-9FBB-4AE96FD87629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655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err="1"/>
              <a:t>Some</a:t>
            </a:r>
            <a:r>
              <a:rPr lang="nl-NL" dirty="0"/>
              <a:t> of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my</a:t>
            </a:r>
            <a:r>
              <a:rPr lang="nl-NL" dirty="0"/>
              <a:t> personal </a:t>
            </a:r>
            <a:r>
              <a:rPr lang="nl-NL" dirty="0" err="1"/>
              <a:t>preference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room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personal </a:t>
            </a:r>
            <a:r>
              <a:rPr lang="nl-NL" dirty="0" err="1"/>
              <a:t>preferences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creativity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/>
              <a:t>These are more </a:t>
            </a:r>
            <a:r>
              <a:rPr lang="nl-NL" dirty="0" err="1"/>
              <a:t>guidelines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rules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690A-FE9F-D44E-9FBB-4AE96FD87629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0396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 err="1"/>
              <a:t>Horizontal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time</a:t>
            </a:r>
          </a:p>
          <a:p>
            <a:pPr marL="171450" indent="-171450">
              <a:buFontTx/>
              <a:buChar char="-"/>
            </a:pPr>
            <a:r>
              <a:rPr lang="nl-NL" dirty="0"/>
              <a:t>Lines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bars</a:t>
            </a:r>
          </a:p>
          <a:p>
            <a:pPr marL="171450" indent="-171450">
              <a:buFontTx/>
              <a:buChar char="-"/>
            </a:pPr>
            <a:r>
              <a:rPr lang="nl-NL" dirty="0"/>
              <a:t>Distribution has a </a:t>
            </a:r>
            <a:r>
              <a:rPr lang="nl-NL" dirty="0" err="1"/>
              <a:t>natural</a:t>
            </a:r>
            <a:r>
              <a:rPr lang="nl-NL" dirty="0"/>
              <a:t> order, no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sort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Build</a:t>
            </a:r>
            <a:r>
              <a:rPr lang="nl-NL" dirty="0"/>
              <a:t>-down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go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revenues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profit</a:t>
            </a:r>
            <a:endParaRPr lang="nl-NL" dirty="0"/>
          </a:p>
          <a:p>
            <a:pPr marL="171450" indent="-171450">
              <a:buFontTx/>
              <a:buChar char="-"/>
            </a:pPr>
            <a:r>
              <a:rPr lang="nl-NL" dirty="0" err="1"/>
              <a:t>Pie</a:t>
            </a:r>
            <a:r>
              <a:rPr lang="nl-NL" dirty="0"/>
              <a:t> </a:t>
            </a:r>
            <a:r>
              <a:rPr lang="nl-NL" dirty="0" err="1"/>
              <a:t>charts</a:t>
            </a:r>
            <a:r>
              <a:rPr lang="nl-NL" dirty="0"/>
              <a:t> are </a:t>
            </a:r>
            <a:r>
              <a:rPr lang="nl-NL" dirty="0" err="1"/>
              <a:t>forbidden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690A-FE9F-D44E-9FBB-4AE96FD87629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3584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6EE8B0-D009-4F57-A756-F4B891E5B665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311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F4BFE-E540-0A0B-C1F5-A49EE3713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44C0D-02E6-E929-BC16-775F45870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5F4FA-985B-3D28-4898-97B9D1A0C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89BE2-58F6-CBA3-7ABE-D2BB258F6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0690A-FE9F-D44E-9FBB-4AE96FD87629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722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690A-FE9F-D44E-9FBB-4AE96FD8762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205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You don’t always have to use these frameworks!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690A-FE9F-D44E-9FBB-4AE96FD87629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360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deck is used to answer the question</a:t>
            </a:r>
          </a:p>
          <a:p>
            <a:endParaRPr lang="en-GB" dirty="0"/>
          </a:p>
          <a:p>
            <a:r>
              <a:rPr lang="en-GB" dirty="0"/>
              <a:t>SCQ are how you provide context to that answer</a:t>
            </a:r>
          </a:p>
          <a:p>
            <a:endParaRPr lang="en-GB" dirty="0"/>
          </a:p>
          <a:p>
            <a:r>
              <a:rPr lang="en-GB" dirty="0"/>
              <a:t>As analysts we often have the tendency to skip the context and jump right into the Answer (or maybe the Question)</a:t>
            </a:r>
          </a:p>
          <a:p>
            <a:pPr marL="171450" indent="-171450">
              <a:buFontTx/>
              <a:buChar char="-"/>
            </a:pPr>
            <a:r>
              <a:rPr lang="en-GB" dirty="0"/>
              <a:t>Sometimes we don’t even know the context</a:t>
            </a:r>
          </a:p>
          <a:p>
            <a:pPr marL="171450" indent="-171450">
              <a:buFontTx/>
              <a:buChar char="-"/>
            </a:pPr>
            <a:r>
              <a:rPr lang="en-GB" dirty="0"/>
              <a:t>Or we are so deep into the topic that we just forget about it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Think about your audience: how much do they already know? A little recap is (almost) always helpful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690A-FE9F-D44E-9FBB-4AE96FD87629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809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Notice how this brings the presentation to life: It puts the presentation in context, and it tells the audience why they should care</a:t>
            </a:r>
          </a:p>
          <a:p>
            <a:endParaRPr lang="en-GB"/>
          </a:p>
          <a:p>
            <a:r>
              <a:rPr lang="en-GB"/>
              <a:t>Instead of just dropping them in the middle of your data, you’re leading them along and creating a narrative</a:t>
            </a:r>
          </a:p>
          <a:p>
            <a:endParaRPr lang="en-GB"/>
          </a:p>
          <a:p>
            <a:r>
              <a:rPr lang="en-GB"/>
              <a:t>Remember your goal is to make it as easy as possible for the audience to understand what you are trying to tell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690A-FE9F-D44E-9FBB-4AE96FD87629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212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0690A-FE9F-D44E-9FBB-4AE96FD87629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201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Summary: prime your audience &gt;&gt; very different from academia!!</a:t>
            </a:r>
          </a:p>
          <a:p>
            <a:r>
              <a:rPr lang="en-GB" dirty="0"/>
              <a:t>Main message is the summarized Answer from the previous part</a:t>
            </a:r>
          </a:p>
          <a:p>
            <a:endParaRPr lang="en-GB" dirty="0"/>
          </a:p>
          <a:p>
            <a:r>
              <a:rPr lang="en-GB" dirty="0"/>
              <a:t>MECE : mutually exclusive, collectively exhaustive. Meaning, no overlap, covering everything</a:t>
            </a:r>
          </a:p>
          <a:p>
            <a:endParaRPr lang="en-GB" dirty="0"/>
          </a:p>
          <a:p>
            <a:r>
              <a:rPr lang="en-GB" dirty="0"/>
              <a:t>Evidence: think of visualization workshop. Only keep what is supporting the argument, headers should tell a convincing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690A-FE9F-D44E-9FBB-4AE96FD87629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61349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Ideally you would have 3 (or 4) supporting arguments. With 2, if one gets challenged, you only have one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690A-FE9F-D44E-9FBB-4AE96FD87629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9521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the titles of your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690A-FE9F-D44E-9FBB-4AE96FD87629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769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E5AA473-5C69-B2B3-1490-4D48D6C6AF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88745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5AA473-5C69-B2B3-1490-4D48D6C6A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D8-50A5-0043-4F70-CAC4C5D4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17F1A164-B463-406D-BC87-293AF4B7F3A9}" type="slidenum">
              <a:rPr lang="en-NL" smtClean="0"/>
              <a:t>‹#›</a:t>
            </a:fld>
            <a:endParaRPr lang="en-NL"/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863CCDC8-FBE7-89BA-D1C9-ED9AF154D6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rgbClr val="E4E5E3"/>
          </a:solidFill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Drag and drop or click the icon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379246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67B12-7248-0B7F-4C72-EEDAEC4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910D-C642-5E16-601A-8BB1AA0A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6E7F4-C401-A238-8CE0-227E983A5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B2941-C0C1-ECC4-838F-A06FF5344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B03CE-07E4-0CBC-B6B5-80FD9CB6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614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7709-E533-2290-A6F2-34C8218A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599F3-AE9A-88F6-D87A-67D66C3C5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63721-2DA9-1108-0BBB-F396A70AF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7ACB0-54B5-3C0B-0E6D-E03736FF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3F49F-C9FA-717B-2550-F8CF3FB5C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5635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7F66-BF3D-C88A-7DF9-DE750CAF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67078-6A52-999F-FDC4-BB2C03F40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C32B1-0380-B2AC-7C98-B27AA20DC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96248-DAF9-35FA-15F4-7A1FFF97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EC708-159D-A15F-8210-7CE09262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44561-DF70-13EF-276B-EEA315DB5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0473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785F-6004-47B7-5A09-4B6C45F0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67ED9-D2A8-BAA2-24CD-350EB5023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F28CA-8EE0-270F-D18D-7BE267B7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8CBE7-C1C9-0915-0291-A40A2F931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1AB22-DA6E-D024-A758-E0A5BC0F7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ED607-5960-9244-B3D5-1C903EDA9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85401-F0B1-631C-B7FA-41F5AC45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7B745-45CE-A960-BAAC-719939FD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007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D640-8AC8-9A6F-D86C-FB29A7CA3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745E-D29A-740A-ADC0-D495A87C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367D4-87A9-16CC-F6B7-83EC876E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CFA44-A624-9241-10B1-A08D56BB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1470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AB121-75D5-1B1F-F7E6-5FCF4C868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C521A-E515-1B48-35F2-46E05561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670F9-2404-DFCA-2E20-46C1308E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4407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B5F8-21BA-E76C-C852-40E8E0882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52FDD-7B59-FE57-7ED4-713ADFE7B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01BB6-6B43-205C-057C-A01B670DB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F0968-EA5E-89C9-B3AD-66A2311A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A625D-0AE2-8BFB-93FC-AEE7C5E6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7FA99-BFCD-10DE-1AF2-4B9820FF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8897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4979-FB2F-292D-3FCE-399F5930B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7F0EB5-271B-C58A-A517-390128BE0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E8192-0593-6162-238E-C486C6C99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6D848-56D7-A6D2-790A-1A8EB63C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FB81A-75FE-7505-78DF-907B3D05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E1FCA-04D3-41F2-32C6-73FC3A73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0865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664F-F375-22DF-76CF-EDDED859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5D8F-2A22-13B7-1B84-A7AE93076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67A02-0E12-8C5E-1AC9-54ED5A267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DC696-308C-596F-B99D-5D8944C60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0578-C603-D033-4F7B-1A6718B7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624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F5EC7A-4111-E90F-4BB3-C5B967807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B609F-FE32-2CC7-158E-04A506812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8EAC-5882-8925-5358-982B346B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75472-9514-02AC-BAED-7D93EC324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A0DF7-62B4-DB33-2E6B-53499AA4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09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E5AA473-5C69-B2B3-1490-4D48D6C6AF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46431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5AA473-5C69-B2B3-1490-4D48D6C6A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58D85-24A2-C35E-7521-7C88A4F6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1" y="6356350"/>
            <a:ext cx="5293738" cy="365125"/>
          </a:xfrm>
          <a:prstGeom prst="rect">
            <a:avLst/>
          </a:prstGeom>
        </p:spPr>
        <p:txBody>
          <a:bodyPr tIns="0" bIns="0"/>
          <a:lstStyle/>
          <a:p>
            <a:r>
              <a:rPr lang="en-US"/>
              <a:t>Footer: use this for sources and further clarifications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D8-50A5-0043-4F70-CAC4C5D4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17F1A164-B463-406D-BC87-293AF4B7F3A9}" type="slidenum">
              <a:rPr lang="en-NL" smtClean="0"/>
              <a:t>‹#›</a:t>
            </a:fld>
            <a:endParaRPr lang="en-NL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13DA5AC-0A33-FD78-0CBE-4407776F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949210"/>
            <a:ext cx="5293738" cy="41042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lang="nl-NL" sz="1800" b="0" dirty="0">
                <a:solidFill>
                  <a:schemeClr val="tx1"/>
                </a:solidFill>
              </a:defRPr>
            </a:lvl1pPr>
          </a:lstStyle>
          <a:p>
            <a:pPr marL="0" lvl="0" indent="0" defTabSz="914377">
              <a:lnSpc>
                <a:spcPct val="100000"/>
              </a:lnSpc>
              <a:buNone/>
            </a:pPr>
            <a:r>
              <a:rPr lang="en-US"/>
              <a:t>Click to edit sub title style</a:t>
            </a:r>
            <a:endParaRPr lang="nl-N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AA8344-56DA-753A-38B1-2F271BD6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69875"/>
            <a:ext cx="5293740" cy="661986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lang="nl-NL" sz="2800" b="1" spc="-100" baseline="0">
                <a:latin typeface="Noto IKEA Latin" panose="020B0502040504020204" pitchFamily="34" charset="0"/>
                <a:ea typeface="+mn-ea"/>
                <a:cs typeface="+mn-cs"/>
              </a:defRPr>
            </a:lvl1pPr>
          </a:lstStyle>
          <a:p>
            <a:pPr marL="0"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40000"/>
              <a:buFont typeface="Segoe UI Light" panose="020B0502040204020203" pitchFamily="34" charset="0"/>
            </a:pPr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4057916F-922E-8BD8-044D-6556812D3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1" y="1449389"/>
            <a:ext cx="5293738" cy="4643436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1pPr>
            <a:lvl2pPr marL="622300" indent="-177800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01700" indent="-17145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371566" indent="0">
              <a:buNone/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863CCDC8-FBE7-89BA-D1C9-ED9AF154D6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solidFill>
            <a:srgbClr val="E4E5E3"/>
          </a:solidFill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Drag and drop or click the icon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3088433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 white background with IKEA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2515D2F-6AFA-0F76-9143-795A324AB6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538646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2515D2F-6AFA-0F76-9143-795A324AB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0DFEF-CCD5-CB42-BD22-BCB3D99766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8499" y="6381327"/>
            <a:ext cx="6650821" cy="288033"/>
          </a:xfrm>
          <a:prstGeom prst="rect">
            <a:avLst/>
          </a:prstGeom>
        </p:spPr>
        <p:txBody>
          <a:bodyPr/>
          <a:lstStyle/>
          <a:p>
            <a:r>
              <a:rPr lang="nl-NL" err="1"/>
              <a:t>Don’t</a:t>
            </a:r>
            <a:r>
              <a:rPr lang="nl-NL"/>
              <a:t> </a:t>
            </a:r>
            <a:r>
              <a:rPr lang="nl-NL" err="1"/>
              <a:t>forget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footnote</a:t>
            </a:r>
            <a:r>
              <a:rPr lang="nl-NL"/>
              <a:t>. </a:t>
            </a:r>
            <a:r>
              <a:rPr lang="nl-NL" err="1"/>
              <a:t>Use</a:t>
            </a:r>
            <a:r>
              <a:rPr lang="nl-NL"/>
              <a:t> </a:t>
            </a:r>
            <a:r>
              <a:rPr lang="nl-NL" err="1"/>
              <a:t>this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mentioning</a:t>
            </a:r>
            <a:r>
              <a:rPr lang="nl-NL"/>
              <a:t> </a:t>
            </a:r>
            <a:r>
              <a:rPr lang="nl-NL" err="1"/>
              <a:t>sourcing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further</a:t>
            </a:r>
            <a:r>
              <a:rPr lang="nl-NL"/>
              <a:t> </a:t>
            </a:r>
            <a:r>
              <a:rPr lang="nl-NL" err="1"/>
              <a:t>clarifications</a:t>
            </a:r>
            <a:endParaRPr lang="nl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138AA4-4C2E-0A41-A4C3-7F18E87F8B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5566" y="6237752"/>
            <a:ext cx="1321200" cy="580268"/>
          </a:xfrm>
          <a:prstGeom prst="rect">
            <a:avLst/>
          </a:prstGeom>
        </p:spPr>
      </p:pic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7E2FB0E9-7E96-A0D7-188D-F3F1524CF9D3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7796893" y="1666509"/>
            <a:ext cx="3696607" cy="4105641"/>
          </a:xfrm>
          <a:prstGeom prst="rect">
            <a:avLst/>
          </a:prstGeom>
        </p:spPr>
        <p:txBody>
          <a:bodyPr vert="horz" lIns="0" tIns="0" rIns="0" bIns="0"/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endParaRPr lang="en-US" noProof="0"/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E103C97D-6471-4AAB-BFB8-48DEAB5F3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1464404"/>
            <a:ext cx="6650821" cy="4628892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chemeClr val="accent1"/>
              </a:buClr>
              <a:defRPr sz="1400">
                <a:solidFill>
                  <a:schemeClr val="tx2"/>
                </a:solidFill>
              </a:defRPr>
            </a:lvl1pPr>
            <a:lvl2pPr marL="622300" indent="-177800"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2pPr>
            <a:lvl3pPr marL="901700" indent="-17145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3pPr>
            <a:lvl4pPr marL="1371566" indent="0">
              <a:buNone/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7E54AE4-068B-B0D2-0BEA-5397BA3DBF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500" y="949210"/>
            <a:ext cx="10958266" cy="41042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sub title style</a:t>
            </a:r>
            <a:endParaRPr lang="nl-N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47A404-55DD-54EA-88C4-EE9DF744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69875"/>
            <a:ext cx="10958266" cy="661986"/>
          </a:xfrm>
          <a:prstGeom prst="rect">
            <a:avLst/>
          </a:prstGeom>
        </p:spPr>
        <p:txBody>
          <a:bodyPr vert="horz" lIns="0" anchor="b"/>
          <a:lstStyle>
            <a:lvl1pPr>
              <a:defRPr lang="nl-NL" sz="2800" baseline="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40000"/>
              <a:buFont typeface="Segoe UI Light" panose="020B0502040204020203" pitchFamily="34" charset="0"/>
            </a:pPr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FB34AB2-1C18-1442-0BDA-AEEB07EDCA4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08169" y="6433570"/>
            <a:ext cx="2727398" cy="246221"/>
          </a:xfrm>
        </p:spPr>
        <p:txBody>
          <a:bodyPr vert="horz" lIns="91440" tIns="45720" rIns="91440" bIns="45720" rtlCol="0" anchor="b" anchorCtr="0"/>
          <a:lstStyle>
            <a:lvl1pPr>
              <a:defRPr lang="en-GB" sz="10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GB" err="1"/>
              <a:t>emailaddress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870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8876265-7DC9-B346-AEC6-AE05B39449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1384" y="1911896"/>
            <a:ext cx="4161656" cy="30489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ED0A54-B28B-4056-A2F6-F9BB645FA0B3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C71845-AF3C-4869-96BF-FB9CD54225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872" y="2564904"/>
            <a:ext cx="5638800" cy="1066800"/>
          </a:xfrm>
          <a:prstGeom prst="rect">
            <a:avLst/>
          </a:prstGeom>
        </p:spPr>
        <p:txBody>
          <a:bodyPr/>
          <a:lstStyle>
            <a:lvl1pPr>
              <a:defRPr sz="6000" b="1">
                <a:latin typeface="Noto IKEA Latin" panose="020B0502040504020204" pitchFamily="34" charset="0"/>
              </a:defRPr>
            </a:lvl1pPr>
          </a:lstStyle>
          <a:p>
            <a:pPr lvl="0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861F21-C332-4CD4-AA15-B2F78A2794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3872" y="3707904"/>
            <a:ext cx="3962400" cy="381000"/>
          </a:xfrm>
          <a:prstGeom prst="rect">
            <a:avLst/>
          </a:prstGeom>
        </p:spPr>
        <p:txBody>
          <a:bodyPr/>
          <a:lstStyle>
            <a:lvl1pPr>
              <a:defRPr sz="1500">
                <a:latin typeface="Noto IKEA Latin" panose="020B050204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7DEC50-02D5-C649-8E25-5A3DFEA264D6}"/>
              </a:ext>
            </a:extLst>
          </p:cNvPr>
          <p:cNvCxnSpPr>
            <a:cxnSpLocks/>
          </p:cNvCxnSpPr>
          <p:nvPr userDrawn="1"/>
        </p:nvCxnSpPr>
        <p:spPr>
          <a:xfrm>
            <a:off x="4367808" y="2564904"/>
            <a:ext cx="0" cy="1600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01789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2AF21A-B5C8-1240-A187-1B0D03DE621E}"/>
              </a:ext>
            </a:extLst>
          </p:cNvPr>
          <p:cNvSpPr/>
          <p:nvPr userDrawn="1"/>
        </p:nvSpPr>
        <p:spPr>
          <a:xfrm>
            <a:off x="0" y="0"/>
            <a:ext cx="3733800" cy="6857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28C466-E1E6-A745-BCBC-BD11F9678B7C}"/>
              </a:ext>
            </a:extLst>
          </p:cNvPr>
          <p:cNvSpPr/>
          <p:nvPr userDrawn="1"/>
        </p:nvSpPr>
        <p:spPr>
          <a:xfrm>
            <a:off x="373380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F4FBA-BE82-42A6-B399-315A8C5A05E0}"/>
              </a:ext>
            </a:extLst>
          </p:cNvPr>
          <p:cNvSpPr txBox="1"/>
          <p:nvPr userDrawn="1"/>
        </p:nvSpPr>
        <p:spPr>
          <a:xfrm rot="16200000">
            <a:off x="-131802" y="2646402"/>
            <a:ext cx="381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600" b="1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E4BE9C-E626-4BFD-B0A1-73CD8CB78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0" y="2667000"/>
            <a:ext cx="5105400" cy="1524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500" b="1"/>
            </a:lvl1pPr>
          </a:lstStyle>
          <a:p>
            <a:pPr lvl="0"/>
            <a:r>
              <a:rPr lang="sv-SE"/>
              <a:t>08.00	Xxxxxx</a:t>
            </a:r>
          </a:p>
          <a:p>
            <a:pPr lvl="0"/>
            <a:r>
              <a:rPr lang="sv-SE"/>
              <a:t>09.00	Xxxxxxxx</a:t>
            </a:r>
          </a:p>
          <a:p>
            <a:pPr lvl="0"/>
            <a:r>
              <a:rPr lang="sv-SE"/>
              <a:t>10.00	Xxxxx</a:t>
            </a:r>
          </a:p>
          <a:p>
            <a:pPr lvl="0"/>
            <a:r>
              <a:rPr lang="sv-SE"/>
              <a:t>11.00	Xxxxxxxxxx</a:t>
            </a:r>
          </a:p>
        </p:txBody>
      </p:sp>
    </p:spTree>
    <p:extLst>
      <p:ext uri="{BB962C8B-B14F-4D97-AF65-F5344CB8AC3E}">
        <p14:creationId xmlns:p14="http://schemas.microsoft.com/office/powerpoint/2010/main" val="236930142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two d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A11C94-990E-4E5D-A6F7-3B1CAF7C4CA1}"/>
              </a:ext>
            </a:extLst>
          </p:cNvPr>
          <p:cNvSpPr/>
          <p:nvPr userDrawn="1"/>
        </p:nvSpPr>
        <p:spPr>
          <a:xfrm>
            <a:off x="6019800" y="1219200"/>
            <a:ext cx="15240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2F3AD-529C-47EC-B822-389061D2094C}"/>
              </a:ext>
            </a:extLst>
          </p:cNvPr>
          <p:cNvSpPr/>
          <p:nvPr userDrawn="1"/>
        </p:nvSpPr>
        <p:spPr>
          <a:xfrm>
            <a:off x="1600200" y="1219200"/>
            <a:ext cx="15240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AC6C0-18D5-4934-97FD-693FC7EBB9DC}"/>
              </a:ext>
            </a:extLst>
          </p:cNvPr>
          <p:cNvSpPr txBox="1"/>
          <p:nvPr userDrawn="1"/>
        </p:nvSpPr>
        <p:spPr>
          <a:xfrm>
            <a:off x="762000" y="53301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5888DC-59BE-4405-A284-E67B007649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0200" y="1752600"/>
            <a:ext cx="2667000" cy="40386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en-US"/>
              <a:t>09.00	XXXXXXXXXXX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10.00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11.00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12.00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13.00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14.00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15.00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16.00	XXXXXXXXXXX</a:t>
            </a:r>
            <a:endParaRPr lang="sv-SE"/>
          </a:p>
          <a:p>
            <a:pPr lvl="0"/>
            <a:endParaRPr lang="sv-SE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DC9DF2-1E06-4FE0-AD48-B0BB796BE4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9800" y="1752600"/>
            <a:ext cx="2667000" cy="40386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en-US"/>
              <a:t>09.00	XXXXXXXXXXX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10.00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11.00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12.00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13.00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14.00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15.00	XXXXXXXXXXX</a:t>
            </a:r>
            <a:endParaRPr lang="sv-SE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16.00	XXXXXXXXXXX</a:t>
            </a:r>
            <a:endParaRPr lang="sv-SE"/>
          </a:p>
          <a:p>
            <a:pPr lvl="0"/>
            <a:endParaRPr lang="sv-S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78F927-45A3-49E6-87A0-55CC13F65C1A}"/>
              </a:ext>
            </a:extLst>
          </p:cNvPr>
          <p:cNvCxnSpPr/>
          <p:nvPr userDrawn="1"/>
        </p:nvCxnSpPr>
        <p:spPr>
          <a:xfrm>
            <a:off x="5105400" y="1676400"/>
            <a:ext cx="0" cy="426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646C82-9AC1-4D66-9104-58C50E489B62}"/>
              </a:ext>
            </a:extLst>
          </p:cNvPr>
          <p:cNvSpPr txBox="1"/>
          <p:nvPr userDrawn="1"/>
        </p:nvSpPr>
        <p:spPr>
          <a:xfrm>
            <a:off x="1600200" y="12192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/>
              <a:t>Day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CFE77-3BDC-4C61-BA55-16BBF6F68586}"/>
              </a:ext>
            </a:extLst>
          </p:cNvPr>
          <p:cNvSpPr txBox="1"/>
          <p:nvPr userDrawn="1"/>
        </p:nvSpPr>
        <p:spPr>
          <a:xfrm>
            <a:off x="6019800" y="1219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/>
              <a:t>Day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B2B9CA-A7A7-9D48-A2A3-585C70B9A152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356136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ar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3BB9152-FEFB-430D-814D-E3F46E02A5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33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D337FE-A273-48D5-9933-179D13F6F748}"/>
              </a:ext>
            </a:extLst>
          </p:cNvPr>
          <p:cNvSpPr/>
          <p:nvPr userDrawn="1"/>
        </p:nvSpPr>
        <p:spPr>
          <a:xfrm>
            <a:off x="373380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A5BE1A-0E99-4B6B-861D-7D5F58112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0600" y="3276600"/>
            <a:ext cx="5410200" cy="9144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pPr lvl="0"/>
            <a:r>
              <a:rPr lang="sv-SE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57D2A0-0FA8-4DBE-A78B-1CF94B6B10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0600" y="2895600"/>
            <a:ext cx="3200400" cy="228600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FCD92A"/>
                </a:solidFill>
              </a:defRPr>
            </a:lvl1pPr>
          </a:lstStyle>
          <a:p>
            <a:pPr lvl="0"/>
            <a:r>
              <a:rPr lang="sv-SE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785445497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tar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D337FE-A273-48D5-9933-179D13F6F748}"/>
              </a:ext>
            </a:extLst>
          </p:cNvPr>
          <p:cNvSpPr/>
          <p:nvPr userDrawn="1"/>
        </p:nvSpPr>
        <p:spPr>
          <a:xfrm>
            <a:off x="373380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A5BE1A-0E99-4B6B-861D-7D5F58112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0600" y="3276600"/>
            <a:ext cx="5410200" cy="9144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pPr lvl="0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endParaRPr lang="sv-S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57D2A0-0FA8-4DBE-A78B-1CF94B6B10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0600" y="2895600"/>
            <a:ext cx="3200400" cy="228600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FCD92A"/>
                </a:solidFill>
              </a:defRPr>
            </a:lvl1pPr>
          </a:lstStyle>
          <a:p>
            <a:pPr lvl="0"/>
            <a:r>
              <a:rPr lang="sv-SE"/>
              <a:t>Lorem ipsum dolor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871F73-4887-5E46-8285-F02E63B1A60F}"/>
              </a:ext>
            </a:extLst>
          </p:cNvPr>
          <p:cNvSpPr/>
          <p:nvPr userDrawn="1"/>
        </p:nvSpPr>
        <p:spPr>
          <a:xfrm>
            <a:off x="0" y="0"/>
            <a:ext cx="3733800" cy="6857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975F44D-ACF9-854A-B2EF-70496EE445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69354" y="2707754"/>
            <a:ext cx="4272508" cy="914400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536271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tarter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D337FE-A273-48D5-9933-179D13F6F748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A5BE1A-0E99-4B6B-861D-7D5F58112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7821" y="3276600"/>
            <a:ext cx="5410200" cy="9144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pPr lvl="0"/>
            <a:r>
              <a:rPr lang="sv-SE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57D2A0-0FA8-4DBE-A78B-1CF94B6B10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7821" y="2895600"/>
            <a:ext cx="3200400" cy="228600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FCD92A"/>
                </a:solidFill>
              </a:defRPr>
            </a:lvl1pPr>
          </a:lstStyle>
          <a:p>
            <a:pPr lvl="0"/>
            <a:r>
              <a:rPr lang="sv-SE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68297730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ellow_Full bleed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8F22A9-4DE7-4A09-807E-94E64FCF90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2600" y="2564904"/>
            <a:ext cx="9448800" cy="2286000"/>
          </a:xfrm>
          <a:prstGeom prst="rect">
            <a:avLst/>
          </a:prstGeom>
        </p:spPr>
        <p:txBody>
          <a:bodyPr/>
          <a:lstStyle>
            <a:lvl1pPr>
              <a:defRPr sz="10000" b="1"/>
            </a:lvl1pPr>
          </a:lstStyle>
          <a:p>
            <a:pPr lvl="0"/>
            <a:r>
              <a:rPr lang="en-US"/>
              <a:t>Lorem ipsum</a:t>
            </a:r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0DE98-3363-CA4A-A8B9-556B66824D3D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8ADE-4821-0444-827C-8F5441B296F4}"/>
              </a:ext>
            </a:extLst>
          </p:cNvPr>
          <p:cNvCxnSpPr>
            <a:cxnSpLocks/>
          </p:cNvCxnSpPr>
          <p:nvPr userDrawn="1"/>
        </p:nvCxnSpPr>
        <p:spPr>
          <a:xfrm>
            <a:off x="1487488" y="2564904"/>
            <a:ext cx="0" cy="1600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8159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D590B0-6657-3E40-A5AC-42D902EBCBF8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EB4C6F-7872-E743-A7BC-1D7D4B8E15E9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0540EC2-4D1B-5745-AA9A-ACF17A9B4F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2600" y="2564904"/>
            <a:ext cx="9448800" cy="2286000"/>
          </a:xfrm>
          <a:prstGeom prst="rect">
            <a:avLst/>
          </a:prstGeom>
        </p:spPr>
        <p:txBody>
          <a:bodyPr/>
          <a:lstStyle>
            <a:lvl1pPr>
              <a:defRPr sz="10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</a:t>
            </a:r>
            <a:endParaRPr lang="sv-S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9D859E-DD84-D049-96E6-5FAC7C1D8C97}"/>
              </a:ext>
            </a:extLst>
          </p:cNvPr>
          <p:cNvCxnSpPr>
            <a:cxnSpLocks/>
          </p:cNvCxnSpPr>
          <p:nvPr userDrawn="1"/>
        </p:nvCxnSpPr>
        <p:spPr>
          <a:xfrm>
            <a:off x="1487488" y="2564904"/>
            <a:ext cx="0" cy="1600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5944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8873306-4592-C74D-984D-AFA4C8E725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2600" y="2438400"/>
            <a:ext cx="9448800" cy="838200"/>
          </a:xfrm>
          <a:prstGeom prst="rect">
            <a:avLst/>
          </a:prstGeom>
        </p:spPr>
        <p:txBody>
          <a:bodyPr/>
          <a:lstStyle>
            <a:lvl1pPr>
              <a:defRPr sz="4800"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5CA4-4CEE-6445-8EA0-1B5BE3BC0FA7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44977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E5AA473-5C69-B2B3-1490-4D48D6C6AF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8511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5AA473-5C69-B2B3-1490-4D48D6C6A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58D85-24A2-C35E-7521-7C88A4F6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1" y="6356350"/>
            <a:ext cx="5293738" cy="365125"/>
          </a:xfrm>
          <a:prstGeom prst="rect">
            <a:avLst/>
          </a:prstGeom>
        </p:spPr>
        <p:txBody>
          <a:bodyPr tIns="0" bIns="0"/>
          <a:lstStyle/>
          <a:p>
            <a:r>
              <a:rPr lang="en-US"/>
              <a:t>Footer: use this for sources and further clarifications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D8-50A5-0043-4F70-CAC4C5D4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17F1A164-B463-406D-BC87-293AF4B7F3A9}" type="slidenum">
              <a:rPr lang="en-NL" smtClean="0"/>
              <a:t>‹#›</a:t>
            </a:fld>
            <a:endParaRPr lang="en-NL"/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863CCDC8-FBE7-89BA-D1C9-ED9AF154D6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solidFill>
            <a:srgbClr val="E4E5E3"/>
          </a:solidFill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Drag and drop or click the icon to add a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C2D2B6-59A5-9FB0-5B57-289352CDA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00" y="1449388"/>
            <a:ext cx="5293740" cy="661986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lang="nl-NL" sz="2800" b="1" spc="-100" baseline="0">
                <a:latin typeface="Noto IKEA Latin" panose="020B0502040504020204" pitchFamily="34" charset="0"/>
                <a:ea typeface="+mn-ea"/>
                <a:cs typeface="+mn-cs"/>
              </a:defRPr>
            </a:lvl1pPr>
          </a:lstStyle>
          <a:p>
            <a:pPr marL="0"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40000"/>
              <a:buFont typeface="Segoe UI Light" panose="020B0502040204020203" pitchFamily="34" charset="0"/>
            </a:pPr>
            <a:r>
              <a:rPr lang="en-US"/>
              <a:t>Click to edit chapter title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6270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5F84EE39-FD80-4A9E-A12C-D9701BA531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467E8F-BDDC-4049-93DA-E7E1E4C30C3F}"/>
              </a:ext>
            </a:extLst>
          </p:cNvPr>
          <p:cNvSpPr/>
          <p:nvPr userDrawn="1"/>
        </p:nvSpPr>
        <p:spPr>
          <a:xfrm>
            <a:off x="1752600" y="2438400"/>
            <a:ext cx="86868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857C86A-B2E3-49B0-A59C-20B8E8F41F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2600" y="2438400"/>
            <a:ext cx="9448800" cy="838200"/>
          </a:xfrm>
          <a:prstGeom prst="rect">
            <a:avLst/>
          </a:prstGeom>
        </p:spPr>
        <p:txBody>
          <a:bodyPr/>
          <a:lstStyle>
            <a:lvl1pPr>
              <a:defRPr sz="4800"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46ED10-998B-E749-86E6-E927598A0242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3145442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C74AD-2394-40CA-AD4A-B648418B4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362200"/>
            <a:ext cx="4038600" cy="1219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sv-S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9F9D440-873D-42A2-B846-07C0FE2A72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328631"/>
            <a:ext cx="4953000" cy="198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500"/>
            </a:lvl1pPr>
          </a:lstStyle>
          <a:p>
            <a:pPr lvl="0"/>
            <a:r>
              <a:rPr lang="sv-SE" err="1"/>
              <a:t>Duis</a:t>
            </a:r>
            <a:r>
              <a:rPr lang="sv-SE"/>
              <a:t> </a:t>
            </a:r>
            <a:r>
              <a:rPr lang="sv-SE" err="1"/>
              <a:t>aute</a:t>
            </a:r>
            <a:r>
              <a:rPr lang="sv-SE"/>
              <a:t> </a:t>
            </a:r>
            <a:r>
              <a:rPr lang="sv-SE" err="1"/>
              <a:t>irure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in </a:t>
            </a:r>
            <a:r>
              <a:rPr lang="sv-SE" err="1"/>
              <a:t>dolre</a:t>
            </a:r>
            <a:r>
              <a:rPr lang="sv-SE"/>
              <a:t> eu </a:t>
            </a:r>
            <a:r>
              <a:rPr lang="sv-SE" err="1"/>
              <a:t>fugiat</a:t>
            </a:r>
            <a:r>
              <a:rPr lang="sv-SE"/>
              <a:t> </a:t>
            </a:r>
            <a:r>
              <a:rPr lang="sv-SE" err="1"/>
              <a:t>nulla</a:t>
            </a:r>
            <a:r>
              <a:rPr lang="sv-SE"/>
              <a:t> pariatur. </a:t>
            </a:r>
            <a:r>
              <a:rPr lang="sv-SE" err="1"/>
              <a:t>Exceptur</a:t>
            </a:r>
            <a:r>
              <a:rPr lang="sv-SE"/>
              <a:t> sint </a:t>
            </a:r>
            <a:r>
              <a:rPr lang="sv-SE" err="1"/>
              <a:t>occaecat</a:t>
            </a:r>
            <a:r>
              <a:rPr lang="sv-SE"/>
              <a:t> </a:t>
            </a:r>
            <a:r>
              <a:rPr lang="sv-SE" err="1"/>
              <a:t>cupidatat</a:t>
            </a:r>
            <a:r>
              <a:rPr lang="sv-SE"/>
              <a:t> non </a:t>
            </a:r>
            <a:r>
              <a:rPr lang="sv-SE" err="1"/>
              <a:t>proident</a:t>
            </a:r>
            <a:r>
              <a:rPr lang="sv-SE"/>
              <a:t> </a:t>
            </a:r>
            <a:r>
              <a:rPr lang="sv-SE" err="1"/>
              <a:t>officia</a:t>
            </a:r>
            <a:r>
              <a:rPr lang="sv-SE"/>
              <a:t> </a:t>
            </a:r>
            <a:r>
              <a:rPr lang="sv-SE" err="1"/>
              <a:t>deserunt</a:t>
            </a:r>
            <a:r>
              <a:rPr lang="sv-SE"/>
              <a:t> </a:t>
            </a:r>
            <a:r>
              <a:rPr lang="sv-SE" err="1"/>
              <a:t>anim</a:t>
            </a:r>
            <a:r>
              <a:rPr lang="sv-SE"/>
              <a:t> id est </a:t>
            </a:r>
            <a:r>
              <a:rPr lang="sv-SE" err="1"/>
              <a:t>laborum</a:t>
            </a:r>
            <a:r>
              <a:rPr lang="sv-SE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err="1"/>
              <a:t>Duis</a:t>
            </a:r>
            <a:r>
              <a:rPr lang="sv-SE"/>
              <a:t> </a:t>
            </a:r>
            <a:r>
              <a:rPr lang="sv-SE" err="1"/>
              <a:t>aute</a:t>
            </a:r>
            <a:r>
              <a:rPr lang="sv-SE"/>
              <a:t> </a:t>
            </a:r>
            <a:r>
              <a:rPr lang="sv-SE" err="1"/>
              <a:t>irure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in </a:t>
            </a:r>
            <a:r>
              <a:rPr lang="sv-SE" err="1"/>
              <a:t>dolre</a:t>
            </a:r>
            <a:r>
              <a:rPr lang="sv-SE"/>
              <a:t> eu </a:t>
            </a:r>
            <a:r>
              <a:rPr lang="sv-SE" err="1"/>
              <a:t>fugiat</a:t>
            </a:r>
            <a:r>
              <a:rPr lang="sv-SE"/>
              <a:t> </a:t>
            </a:r>
            <a:r>
              <a:rPr lang="sv-SE" err="1"/>
              <a:t>nulla</a:t>
            </a:r>
            <a:r>
              <a:rPr lang="sv-SE"/>
              <a:t> pariatur. </a:t>
            </a:r>
            <a:r>
              <a:rPr lang="sv-SE" err="1"/>
              <a:t>Exceptur</a:t>
            </a:r>
            <a:r>
              <a:rPr lang="sv-SE"/>
              <a:t> sint </a:t>
            </a:r>
            <a:r>
              <a:rPr lang="sv-SE" err="1"/>
              <a:t>occaecat</a:t>
            </a:r>
            <a:r>
              <a:rPr lang="sv-SE"/>
              <a:t> </a:t>
            </a:r>
            <a:r>
              <a:rPr lang="sv-SE" err="1"/>
              <a:t>cupidatat</a:t>
            </a:r>
            <a:r>
              <a:rPr lang="sv-SE"/>
              <a:t> non </a:t>
            </a:r>
            <a:r>
              <a:rPr lang="sv-SE" err="1"/>
              <a:t>proident</a:t>
            </a:r>
            <a:r>
              <a:rPr lang="sv-SE"/>
              <a:t> </a:t>
            </a:r>
            <a:r>
              <a:rPr lang="sv-SE" err="1"/>
              <a:t>officia</a:t>
            </a:r>
            <a:r>
              <a:rPr lang="sv-SE"/>
              <a:t> </a:t>
            </a:r>
            <a:r>
              <a:rPr lang="sv-SE" err="1"/>
              <a:t>deserunt</a:t>
            </a:r>
            <a:r>
              <a:rPr lang="sv-SE"/>
              <a:t> </a:t>
            </a:r>
            <a:r>
              <a:rPr lang="sv-SE" err="1"/>
              <a:t>anim</a:t>
            </a:r>
            <a:r>
              <a:rPr lang="sv-SE"/>
              <a:t> id est </a:t>
            </a:r>
            <a:r>
              <a:rPr lang="sv-SE" err="1"/>
              <a:t>laborum</a:t>
            </a:r>
            <a:r>
              <a:rPr lang="sv-SE"/>
              <a:t>. </a:t>
            </a:r>
          </a:p>
          <a:p>
            <a:pPr lvl="0"/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E2465-46D0-034C-A17A-A39523E3FB54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151B75-1EBC-F845-874D-651CEFE2FA48}"/>
              </a:ext>
            </a:extLst>
          </p:cNvPr>
          <p:cNvCxnSpPr>
            <a:cxnSpLocks/>
          </p:cNvCxnSpPr>
          <p:nvPr userDrawn="1"/>
        </p:nvCxnSpPr>
        <p:spPr>
          <a:xfrm>
            <a:off x="5663952" y="2362200"/>
            <a:ext cx="0" cy="38031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7586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F30E40-5A5E-1A4B-AAB7-CCFA86031DEC}"/>
              </a:ext>
            </a:extLst>
          </p:cNvPr>
          <p:cNvSpPr/>
          <p:nvPr userDrawn="1"/>
        </p:nvSpPr>
        <p:spPr>
          <a:xfrm>
            <a:off x="145614" y="0"/>
            <a:ext cx="12143073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E2465-46D0-034C-A17A-A39523E3FB54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805517-D3F4-074A-B32E-D9B9602086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362200"/>
            <a:ext cx="4038600" cy="12192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sv-SE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82623FC-0FC6-E149-B618-94BD81CEE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328631"/>
            <a:ext cx="4953000" cy="198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500"/>
            </a:lvl1pPr>
          </a:lstStyle>
          <a:p>
            <a:pPr lvl="0"/>
            <a:r>
              <a:rPr lang="sv-SE" err="1"/>
              <a:t>Duis</a:t>
            </a:r>
            <a:r>
              <a:rPr lang="sv-SE"/>
              <a:t> </a:t>
            </a:r>
            <a:r>
              <a:rPr lang="sv-SE" err="1"/>
              <a:t>aute</a:t>
            </a:r>
            <a:r>
              <a:rPr lang="sv-SE"/>
              <a:t> </a:t>
            </a:r>
            <a:r>
              <a:rPr lang="sv-SE" err="1"/>
              <a:t>irure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in </a:t>
            </a:r>
            <a:r>
              <a:rPr lang="sv-SE" err="1"/>
              <a:t>dolre</a:t>
            </a:r>
            <a:r>
              <a:rPr lang="sv-SE"/>
              <a:t> eu </a:t>
            </a:r>
            <a:r>
              <a:rPr lang="sv-SE" err="1"/>
              <a:t>fugiat</a:t>
            </a:r>
            <a:r>
              <a:rPr lang="sv-SE"/>
              <a:t> </a:t>
            </a:r>
            <a:r>
              <a:rPr lang="sv-SE" err="1"/>
              <a:t>nulla</a:t>
            </a:r>
            <a:r>
              <a:rPr lang="sv-SE"/>
              <a:t> pariatur. </a:t>
            </a:r>
            <a:r>
              <a:rPr lang="sv-SE" err="1"/>
              <a:t>Exceptur</a:t>
            </a:r>
            <a:r>
              <a:rPr lang="sv-SE"/>
              <a:t> sint </a:t>
            </a:r>
            <a:r>
              <a:rPr lang="sv-SE" err="1"/>
              <a:t>occaecat</a:t>
            </a:r>
            <a:r>
              <a:rPr lang="sv-SE"/>
              <a:t> </a:t>
            </a:r>
            <a:r>
              <a:rPr lang="sv-SE" err="1"/>
              <a:t>cupidatat</a:t>
            </a:r>
            <a:r>
              <a:rPr lang="sv-SE"/>
              <a:t> non </a:t>
            </a:r>
            <a:r>
              <a:rPr lang="sv-SE" err="1"/>
              <a:t>proident</a:t>
            </a:r>
            <a:r>
              <a:rPr lang="sv-SE"/>
              <a:t> </a:t>
            </a:r>
            <a:r>
              <a:rPr lang="sv-SE" err="1"/>
              <a:t>officia</a:t>
            </a:r>
            <a:r>
              <a:rPr lang="sv-SE"/>
              <a:t> </a:t>
            </a:r>
            <a:r>
              <a:rPr lang="sv-SE" err="1"/>
              <a:t>deserunt</a:t>
            </a:r>
            <a:r>
              <a:rPr lang="sv-SE"/>
              <a:t> </a:t>
            </a:r>
            <a:r>
              <a:rPr lang="sv-SE" err="1"/>
              <a:t>anim</a:t>
            </a:r>
            <a:r>
              <a:rPr lang="sv-SE"/>
              <a:t> id est </a:t>
            </a:r>
            <a:r>
              <a:rPr lang="sv-SE" err="1"/>
              <a:t>laborum</a:t>
            </a:r>
            <a:r>
              <a:rPr lang="sv-SE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err="1"/>
              <a:t>Duis</a:t>
            </a:r>
            <a:r>
              <a:rPr lang="sv-SE"/>
              <a:t> </a:t>
            </a:r>
            <a:r>
              <a:rPr lang="sv-SE" err="1"/>
              <a:t>aute</a:t>
            </a:r>
            <a:r>
              <a:rPr lang="sv-SE"/>
              <a:t> </a:t>
            </a:r>
            <a:r>
              <a:rPr lang="sv-SE" err="1"/>
              <a:t>irure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in </a:t>
            </a:r>
            <a:r>
              <a:rPr lang="sv-SE" err="1"/>
              <a:t>dolre</a:t>
            </a:r>
            <a:r>
              <a:rPr lang="sv-SE"/>
              <a:t> eu </a:t>
            </a:r>
            <a:r>
              <a:rPr lang="sv-SE" err="1"/>
              <a:t>fugiat</a:t>
            </a:r>
            <a:r>
              <a:rPr lang="sv-SE"/>
              <a:t> </a:t>
            </a:r>
            <a:r>
              <a:rPr lang="sv-SE" err="1"/>
              <a:t>nulla</a:t>
            </a:r>
            <a:r>
              <a:rPr lang="sv-SE"/>
              <a:t> pariatur. </a:t>
            </a:r>
            <a:r>
              <a:rPr lang="sv-SE" err="1"/>
              <a:t>Exceptur</a:t>
            </a:r>
            <a:r>
              <a:rPr lang="sv-SE"/>
              <a:t> sint </a:t>
            </a:r>
            <a:r>
              <a:rPr lang="sv-SE" err="1"/>
              <a:t>occaecat</a:t>
            </a:r>
            <a:r>
              <a:rPr lang="sv-SE"/>
              <a:t> </a:t>
            </a:r>
            <a:r>
              <a:rPr lang="sv-SE" err="1"/>
              <a:t>cupidatat</a:t>
            </a:r>
            <a:r>
              <a:rPr lang="sv-SE"/>
              <a:t> non </a:t>
            </a:r>
            <a:r>
              <a:rPr lang="sv-SE" err="1"/>
              <a:t>proident</a:t>
            </a:r>
            <a:r>
              <a:rPr lang="sv-SE"/>
              <a:t> </a:t>
            </a:r>
            <a:r>
              <a:rPr lang="sv-SE" err="1"/>
              <a:t>officia</a:t>
            </a:r>
            <a:r>
              <a:rPr lang="sv-SE"/>
              <a:t> </a:t>
            </a:r>
            <a:r>
              <a:rPr lang="sv-SE" err="1"/>
              <a:t>deserunt</a:t>
            </a:r>
            <a:r>
              <a:rPr lang="sv-SE"/>
              <a:t> </a:t>
            </a:r>
            <a:r>
              <a:rPr lang="sv-SE" err="1"/>
              <a:t>anim</a:t>
            </a:r>
            <a:r>
              <a:rPr lang="sv-SE"/>
              <a:t> id est </a:t>
            </a:r>
            <a:r>
              <a:rPr lang="sv-SE" err="1"/>
              <a:t>laborum</a:t>
            </a:r>
            <a:r>
              <a:rPr lang="sv-SE"/>
              <a:t>. </a:t>
            </a:r>
          </a:p>
          <a:p>
            <a:pPr lvl="0"/>
            <a:endParaRPr lang="sv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3D84A6-AFA5-2045-9EAB-20BC48D9CAB4}"/>
              </a:ext>
            </a:extLst>
          </p:cNvPr>
          <p:cNvCxnSpPr>
            <a:cxnSpLocks/>
          </p:cNvCxnSpPr>
          <p:nvPr userDrawn="1"/>
        </p:nvCxnSpPr>
        <p:spPr>
          <a:xfrm>
            <a:off x="5663952" y="2362200"/>
            <a:ext cx="0" cy="3803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43831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C74AD-2394-40CA-AD4A-B648418B4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548680"/>
            <a:ext cx="8841432" cy="1219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sv-S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9F9D440-873D-42A2-B846-07C0FE2A72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767880"/>
            <a:ext cx="8841432" cy="1219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500"/>
            </a:lvl1pPr>
          </a:lstStyle>
          <a:p>
            <a:pPr lvl="0"/>
            <a:r>
              <a:rPr lang="sv-SE" err="1"/>
              <a:t>Duis</a:t>
            </a:r>
            <a:r>
              <a:rPr lang="sv-SE"/>
              <a:t> </a:t>
            </a:r>
            <a:r>
              <a:rPr lang="sv-SE" err="1"/>
              <a:t>aute</a:t>
            </a:r>
            <a:r>
              <a:rPr lang="sv-SE"/>
              <a:t> </a:t>
            </a:r>
            <a:r>
              <a:rPr lang="sv-SE" err="1"/>
              <a:t>irure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in </a:t>
            </a:r>
            <a:r>
              <a:rPr lang="sv-SE" err="1"/>
              <a:t>dolre</a:t>
            </a:r>
            <a:r>
              <a:rPr lang="sv-SE"/>
              <a:t> eu </a:t>
            </a:r>
            <a:r>
              <a:rPr lang="sv-SE" err="1"/>
              <a:t>fugiat</a:t>
            </a:r>
            <a:r>
              <a:rPr lang="sv-SE"/>
              <a:t> </a:t>
            </a:r>
            <a:r>
              <a:rPr lang="sv-SE" err="1"/>
              <a:t>nulla</a:t>
            </a:r>
            <a:r>
              <a:rPr lang="sv-SE"/>
              <a:t> pariatur. </a:t>
            </a:r>
            <a:r>
              <a:rPr lang="sv-SE" err="1"/>
              <a:t>Exceptur</a:t>
            </a:r>
            <a:r>
              <a:rPr lang="sv-SE"/>
              <a:t> sint </a:t>
            </a:r>
            <a:r>
              <a:rPr lang="sv-SE" err="1"/>
              <a:t>occaecat</a:t>
            </a:r>
            <a:r>
              <a:rPr lang="sv-SE"/>
              <a:t> </a:t>
            </a:r>
            <a:r>
              <a:rPr lang="sv-SE" err="1"/>
              <a:t>cupidatat</a:t>
            </a:r>
            <a:r>
              <a:rPr lang="sv-SE"/>
              <a:t> non </a:t>
            </a:r>
            <a:r>
              <a:rPr lang="sv-SE" err="1"/>
              <a:t>proident</a:t>
            </a:r>
            <a:r>
              <a:rPr lang="sv-SE"/>
              <a:t> </a:t>
            </a:r>
            <a:r>
              <a:rPr lang="sv-SE" err="1"/>
              <a:t>officia</a:t>
            </a:r>
            <a:r>
              <a:rPr lang="sv-SE"/>
              <a:t> </a:t>
            </a:r>
            <a:r>
              <a:rPr lang="sv-SE" err="1"/>
              <a:t>deserunt</a:t>
            </a:r>
            <a:r>
              <a:rPr lang="sv-SE"/>
              <a:t> </a:t>
            </a:r>
            <a:r>
              <a:rPr lang="sv-SE" err="1"/>
              <a:t>anim</a:t>
            </a:r>
            <a:r>
              <a:rPr lang="sv-SE"/>
              <a:t> id est </a:t>
            </a:r>
            <a:r>
              <a:rPr lang="sv-SE" err="1"/>
              <a:t>laborum</a:t>
            </a:r>
            <a:r>
              <a:rPr lang="sv-SE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err="1"/>
              <a:t>Duis</a:t>
            </a:r>
            <a:r>
              <a:rPr lang="sv-SE"/>
              <a:t> </a:t>
            </a:r>
            <a:r>
              <a:rPr lang="sv-SE" err="1"/>
              <a:t>aute</a:t>
            </a:r>
            <a:r>
              <a:rPr lang="sv-SE"/>
              <a:t> </a:t>
            </a:r>
            <a:r>
              <a:rPr lang="sv-SE" err="1"/>
              <a:t>irure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in </a:t>
            </a:r>
            <a:r>
              <a:rPr lang="sv-SE" err="1"/>
              <a:t>dolre</a:t>
            </a:r>
            <a:r>
              <a:rPr lang="sv-SE"/>
              <a:t> eu </a:t>
            </a:r>
            <a:r>
              <a:rPr lang="sv-SE" err="1"/>
              <a:t>fugiat</a:t>
            </a:r>
            <a:r>
              <a:rPr lang="sv-SE"/>
              <a:t> </a:t>
            </a:r>
            <a:r>
              <a:rPr lang="sv-SE" err="1"/>
              <a:t>nulla</a:t>
            </a:r>
            <a:r>
              <a:rPr lang="sv-SE"/>
              <a:t> pariatur. </a:t>
            </a:r>
            <a:r>
              <a:rPr lang="sv-SE" err="1"/>
              <a:t>Exceptur</a:t>
            </a:r>
            <a:r>
              <a:rPr lang="sv-SE"/>
              <a:t> sint </a:t>
            </a:r>
            <a:r>
              <a:rPr lang="sv-SE" err="1"/>
              <a:t>occaecat</a:t>
            </a:r>
            <a:r>
              <a:rPr lang="sv-SE"/>
              <a:t> </a:t>
            </a:r>
            <a:r>
              <a:rPr lang="sv-SE" err="1"/>
              <a:t>cupidatat</a:t>
            </a:r>
            <a:r>
              <a:rPr lang="sv-SE"/>
              <a:t> non </a:t>
            </a:r>
            <a:r>
              <a:rPr lang="sv-SE" err="1"/>
              <a:t>proident</a:t>
            </a:r>
            <a:r>
              <a:rPr lang="sv-SE"/>
              <a:t> </a:t>
            </a:r>
            <a:r>
              <a:rPr lang="sv-SE" err="1"/>
              <a:t>officia</a:t>
            </a:r>
            <a:r>
              <a:rPr lang="sv-SE"/>
              <a:t> </a:t>
            </a:r>
            <a:r>
              <a:rPr lang="sv-SE" err="1"/>
              <a:t>deserunt</a:t>
            </a:r>
            <a:r>
              <a:rPr lang="sv-SE"/>
              <a:t> </a:t>
            </a:r>
            <a:r>
              <a:rPr lang="sv-SE" err="1"/>
              <a:t>anim</a:t>
            </a:r>
            <a:r>
              <a:rPr lang="sv-SE"/>
              <a:t> id est </a:t>
            </a:r>
            <a:r>
              <a:rPr lang="sv-SE" err="1"/>
              <a:t>laborum</a:t>
            </a:r>
            <a:r>
              <a:rPr lang="sv-SE"/>
              <a:t>. </a:t>
            </a:r>
          </a:p>
          <a:p>
            <a:pPr lvl="0"/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E2465-46D0-034C-A17A-A39523E3FB54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Chart Placeholder 11">
            <a:extLst>
              <a:ext uri="{FF2B5EF4-FFF2-40B4-BE49-F238E27FC236}">
                <a16:creationId xmlns:a16="http://schemas.microsoft.com/office/drawing/2014/main" id="{04497EE0-E312-1142-902A-FAB0257AAB7C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156320" y="3188320"/>
            <a:ext cx="4435624" cy="333702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sv-SE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333F16AB-DC3E-7F48-B1AA-5A2DE9A91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8080" y="5181724"/>
            <a:ext cx="3876352" cy="13781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200"/>
            </a:lvl1pPr>
          </a:lstStyle>
          <a:p>
            <a:pPr lvl="0"/>
            <a:r>
              <a:rPr lang="sv-SE" err="1"/>
              <a:t>Duis</a:t>
            </a:r>
            <a:r>
              <a:rPr lang="sv-SE"/>
              <a:t> </a:t>
            </a:r>
            <a:r>
              <a:rPr lang="sv-SE" err="1"/>
              <a:t>aute</a:t>
            </a:r>
            <a:r>
              <a:rPr lang="sv-SE"/>
              <a:t> </a:t>
            </a:r>
            <a:r>
              <a:rPr lang="sv-SE" err="1"/>
              <a:t>irure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in </a:t>
            </a:r>
            <a:r>
              <a:rPr lang="sv-SE" err="1"/>
              <a:t>dolre</a:t>
            </a:r>
            <a:r>
              <a:rPr lang="sv-SE"/>
              <a:t> eu </a:t>
            </a:r>
            <a:r>
              <a:rPr lang="sv-SE" err="1"/>
              <a:t>fugiat</a:t>
            </a:r>
            <a:r>
              <a:rPr lang="sv-SE"/>
              <a:t> </a:t>
            </a:r>
            <a:r>
              <a:rPr lang="sv-SE" err="1"/>
              <a:t>nulla</a:t>
            </a:r>
            <a:r>
              <a:rPr lang="sv-SE"/>
              <a:t> pariatur. </a:t>
            </a:r>
            <a:r>
              <a:rPr lang="sv-SE" err="1"/>
              <a:t>Exceptur</a:t>
            </a:r>
            <a:r>
              <a:rPr lang="sv-SE"/>
              <a:t> sint </a:t>
            </a:r>
            <a:r>
              <a:rPr lang="sv-SE" err="1"/>
              <a:t>occaecat</a:t>
            </a:r>
            <a:r>
              <a:rPr lang="sv-SE"/>
              <a:t> </a:t>
            </a:r>
            <a:r>
              <a:rPr lang="sv-SE" err="1"/>
              <a:t>cupidatat</a:t>
            </a:r>
            <a:r>
              <a:rPr lang="sv-SE"/>
              <a:t> non </a:t>
            </a:r>
            <a:r>
              <a:rPr lang="sv-SE" err="1"/>
              <a:t>proident</a:t>
            </a:r>
            <a:r>
              <a:rPr lang="sv-SE"/>
              <a:t> </a:t>
            </a:r>
            <a:r>
              <a:rPr lang="sv-SE" err="1"/>
              <a:t>officia</a:t>
            </a:r>
            <a:r>
              <a:rPr lang="sv-SE"/>
              <a:t> </a:t>
            </a:r>
            <a:r>
              <a:rPr lang="sv-SE" err="1"/>
              <a:t>deserunt</a:t>
            </a:r>
            <a:r>
              <a:rPr lang="sv-SE"/>
              <a:t> </a:t>
            </a:r>
            <a:r>
              <a:rPr lang="sv-SE" err="1"/>
              <a:t>anim</a:t>
            </a:r>
            <a:r>
              <a:rPr lang="sv-SE"/>
              <a:t> id est </a:t>
            </a:r>
            <a:r>
              <a:rPr lang="sv-SE" err="1"/>
              <a:t>laborum</a:t>
            </a:r>
            <a:r>
              <a:rPr lang="sv-SE"/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err="1"/>
              <a:t>Duis</a:t>
            </a:r>
            <a:r>
              <a:rPr lang="sv-SE"/>
              <a:t> </a:t>
            </a:r>
            <a:r>
              <a:rPr lang="sv-SE" err="1"/>
              <a:t>aute</a:t>
            </a:r>
            <a:r>
              <a:rPr lang="sv-SE"/>
              <a:t> </a:t>
            </a:r>
            <a:r>
              <a:rPr lang="sv-SE" err="1"/>
              <a:t>irure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in </a:t>
            </a:r>
            <a:r>
              <a:rPr lang="sv-SE" err="1"/>
              <a:t>dolre</a:t>
            </a:r>
            <a:r>
              <a:rPr lang="sv-SE"/>
              <a:t> eu </a:t>
            </a:r>
            <a:r>
              <a:rPr lang="sv-SE" err="1"/>
              <a:t>fugiat</a:t>
            </a:r>
            <a:r>
              <a:rPr lang="sv-SE"/>
              <a:t> </a:t>
            </a:r>
            <a:r>
              <a:rPr lang="sv-SE" err="1"/>
              <a:t>nulla</a:t>
            </a:r>
            <a:r>
              <a:rPr lang="sv-SE"/>
              <a:t> pariatur. </a:t>
            </a:r>
            <a:r>
              <a:rPr lang="sv-SE" err="1"/>
              <a:t>Exceptur</a:t>
            </a:r>
            <a:r>
              <a:rPr lang="sv-SE"/>
              <a:t> sint </a:t>
            </a:r>
            <a:r>
              <a:rPr lang="sv-SE" err="1"/>
              <a:t>occaecat</a:t>
            </a:r>
            <a:r>
              <a:rPr lang="sv-SE"/>
              <a:t> </a:t>
            </a:r>
            <a:r>
              <a:rPr lang="sv-SE" err="1"/>
              <a:t>cupidatat</a:t>
            </a:r>
            <a:r>
              <a:rPr lang="sv-SE"/>
              <a:t> non </a:t>
            </a:r>
            <a:r>
              <a:rPr lang="sv-SE" err="1"/>
              <a:t>proident</a:t>
            </a:r>
            <a:r>
              <a:rPr lang="sv-SE"/>
              <a:t> </a:t>
            </a:r>
            <a:r>
              <a:rPr lang="sv-SE" err="1"/>
              <a:t>officia</a:t>
            </a:r>
            <a:r>
              <a:rPr lang="sv-SE"/>
              <a:t> </a:t>
            </a:r>
            <a:r>
              <a:rPr lang="sv-SE" err="1"/>
              <a:t>deserunt</a:t>
            </a:r>
            <a:r>
              <a:rPr lang="sv-SE"/>
              <a:t> </a:t>
            </a:r>
            <a:r>
              <a:rPr lang="sv-SE" err="1"/>
              <a:t>anim</a:t>
            </a:r>
            <a:r>
              <a:rPr lang="sv-SE"/>
              <a:t> id est </a:t>
            </a:r>
            <a:r>
              <a:rPr lang="sv-SE" err="1"/>
              <a:t>laborum</a:t>
            </a:r>
            <a:r>
              <a:rPr lang="sv-SE"/>
              <a:t>. </a:t>
            </a:r>
          </a:p>
          <a:p>
            <a:pPr lvl="0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562913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86CF51-F15B-41B1-B5CB-599FB9331173}"/>
              </a:ext>
            </a:extLst>
          </p:cNvPr>
          <p:cNvCxnSpPr/>
          <p:nvPr userDrawn="1"/>
        </p:nvCxnSpPr>
        <p:spPr>
          <a:xfrm>
            <a:off x="838200" y="2209800"/>
            <a:ext cx="10363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8B614A-3E78-47BF-8DE7-003214B07179}"/>
              </a:ext>
            </a:extLst>
          </p:cNvPr>
          <p:cNvCxnSpPr/>
          <p:nvPr userDrawn="1"/>
        </p:nvCxnSpPr>
        <p:spPr>
          <a:xfrm>
            <a:off x="4267200" y="160020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A89DF0-2026-44ED-920A-1F87776C7934}"/>
              </a:ext>
            </a:extLst>
          </p:cNvPr>
          <p:cNvCxnSpPr/>
          <p:nvPr userDrawn="1"/>
        </p:nvCxnSpPr>
        <p:spPr>
          <a:xfrm>
            <a:off x="7772400" y="160020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DEF9332-AD3E-412E-9B94-2C1D1B030D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6800" y="1676400"/>
            <a:ext cx="281940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/>
              <a:t>Lorem ipsum dolor </a:t>
            </a:r>
            <a:endParaRPr lang="sv-S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90D782E-DA91-48FF-B8FC-33D75C9E9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6320" y="2494280"/>
            <a:ext cx="2773680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79B6D4D-DF00-4AA5-808F-FA3A4C209B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6280" y="1676400"/>
            <a:ext cx="281940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/>
              <a:t>Lorem ipsum dolor </a:t>
            </a:r>
            <a:endParaRPr lang="sv-SE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A017FD0-6097-4E81-AE83-AB6B8F090D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2494280"/>
            <a:ext cx="2773680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2BCC5C42-4985-43E2-8593-331199FC64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29600" y="1676400"/>
            <a:ext cx="281940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/>
              <a:t>Lorem ipsum dolor </a:t>
            </a:r>
            <a:endParaRPr lang="sv-SE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726C5350-34C9-4EE9-A410-B4E96F9713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9120" y="2494280"/>
            <a:ext cx="2773680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CFF87-5E69-2D49-A071-E9CB8A072F47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0501250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0269F60-BDD0-9644-8ED2-30D2F1BF30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86CF51-F15B-41B1-B5CB-599FB9331173}"/>
              </a:ext>
            </a:extLst>
          </p:cNvPr>
          <p:cNvCxnSpPr/>
          <p:nvPr userDrawn="1"/>
        </p:nvCxnSpPr>
        <p:spPr>
          <a:xfrm>
            <a:off x="838200" y="2209800"/>
            <a:ext cx="10363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8B614A-3E78-47BF-8DE7-003214B07179}"/>
              </a:ext>
            </a:extLst>
          </p:cNvPr>
          <p:cNvCxnSpPr/>
          <p:nvPr userDrawn="1"/>
        </p:nvCxnSpPr>
        <p:spPr>
          <a:xfrm>
            <a:off x="4267200" y="160020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A89DF0-2026-44ED-920A-1F87776C7934}"/>
              </a:ext>
            </a:extLst>
          </p:cNvPr>
          <p:cNvCxnSpPr/>
          <p:nvPr userDrawn="1"/>
        </p:nvCxnSpPr>
        <p:spPr>
          <a:xfrm>
            <a:off x="7772400" y="160020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DEF9332-AD3E-412E-9B94-2C1D1B030D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6800" y="1676400"/>
            <a:ext cx="281940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/>
              <a:t>Lorem ipsum dolor </a:t>
            </a:r>
            <a:endParaRPr lang="sv-S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90D782E-DA91-48FF-B8FC-33D75C9E9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6320" y="2494280"/>
            <a:ext cx="2773680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79B6D4D-DF00-4AA5-808F-FA3A4C209B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6280" y="1676400"/>
            <a:ext cx="281940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/>
              <a:t>Lorem ipsum dolor </a:t>
            </a:r>
            <a:endParaRPr lang="sv-SE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A017FD0-6097-4E81-AE83-AB6B8F090D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2494280"/>
            <a:ext cx="2773680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2BCC5C42-4985-43E2-8593-331199FC64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29600" y="1676400"/>
            <a:ext cx="281940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/>
              <a:t>Lorem ipsum dolor </a:t>
            </a:r>
            <a:endParaRPr lang="sv-SE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726C5350-34C9-4EE9-A410-B4E96F9713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9120" y="2494280"/>
            <a:ext cx="2773680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CFF87-5E69-2D49-A071-E9CB8A072F47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8072454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86CF51-F15B-41B1-B5CB-599FB9331173}"/>
              </a:ext>
            </a:extLst>
          </p:cNvPr>
          <p:cNvCxnSpPr/>
          <p:nvPr userDrawn="1"/>
        </p:nvCxnSpPr>
        <p:spPr>
          <a:xfrm>
            <a:off x="838200" y="2209800"/>
            <a:ext cx="10363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8B614A-3E78-47BF-8DE7-003214B07179}"/>
              </a:ext>
            </a:extLst>
          </p:cNvPr>
          <p:cNvCxnSpPr/>
          <p:nvPr userDrawn="1"/>
        </p:nvCxnSpPr>
        <p:spPr>
          <a:xfrm>
            <a:off x="3287688" y="160020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A89DF0-2026-44ED-920A-1F87776C7934}"/>
              </a:ext>
            </a:extLst>
          </p:cNvPr>
          <p:cNvCxnSpPr/>
          <p:nvPr userDrawn="1"/>
        </p:nvCxnSpPr>
        <p:spPr>
          <a:xfrm>
            <a:off x="6023992" y="160020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DEF9332-AD3E-412E-9B94-2C1D1B030D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2882" y="1676400"/>
            <a:ext cx="214887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 err="1"/>
              <a:t>Lorem</a:t>
            </a:r>
            <a:r>
              <a:rPr lang="sv-SE" sz="1500"/>
              <a:t> </a:t>
            </a:r>
            <a:r>
              <a:rPr lang="sv-SE" sz="1500" err="1"/>
              <a:t>ipsum</a:t>
            </a:r>
            <a:r>
              <a:rPr lang="sv-SE" sz="1500"/>
              <a:t> </a:t>
            </a:r>
            <a:r>
              <a:rPr lang="sv-SE" sz="1500" err="1"/>
              <a:t>dolor</a:t>
            </a:r>
            <a:r>
              <a:rPr lang="sv-SE" sz="1500"/>
              <a:t> </a:t>
            </a:r>
            <a:endParaRPr lang="sv-S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90D782E-DA91-48FF-B8FC-33D75C9E9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402" y="2494280"/>
            <a:ext cx="2179354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CFF87-5E69-2D49-A071-E9CB8A072F47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BC4FB77-8668-5249-ACB1-FAE3193F84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3502" y="1676400"/>
            <a:ext cx="214887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 err="1"/>
              <a:t>Lorem</a:t>
            </a:r>
            <a:r>
              <a:rPr lang="sv-SE" sz="1500"/>
              <a:t> </a:t>
            </a:r>
            <a:r>
              <a:rPr lang="sv-SE" sz="1500" err="1"/>
              <a:t>ipsum</a:t>
            </a:r>
            <a:r>
              <a:rPr lang="sv-SE" sz="1500"/>
              <a:t> </a:t>
            </a:r>
            <a:r>
              <a:rPr lang="sv-SE" sz="1500" err="1"/>
              <a:t>dolor</a:t>
            </a:r>
            <a:r>
              <a:rPr lang="sv-SE" sz="1500"/>
              <a:t> </a:t>
            </a:r>
            <a:endParaRPr lang="sv-SE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B800D77-F74C-2545-B0FB-97CD0EA8CC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3022" y="2494280"/>
            <a:ext cx="2179354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FF445E3-9249-BB46-A0BF-529216B346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5626" y="1676400"/>
            <a:ext cx="214887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 err="1"/>
              <a:t>Lorem</a:t>
            </a:r>
            <a:r>
              <a:rPr lang="sv-SE" sz="1500"/>
              <a:t> </a:t>
            </a:r>
            <a:r>
              <a:rPr lang="sv-SE" sz="1500" err="1"/>
              <a:t>ipsum</a:t>
            </a:r>
            <a:r>
              <a:rPr lang="sv-SE" sz="1500"/>
              <a:t> </a:t>
            </a:r>
            <a:r>
              <a:rPr lang="sv-SE" sz="1500" err="1"/>
              <a:t>dolor</a:t>
            </a:r>
            <a:r>
              <a:rPr lang="sv-SE" sz="1500"/>
              <a:t> </a:t>
            </a:r>
            <a:endParaRPr lang="sv-SE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6AFBE-1DDA-F84E-A995-7369EA06F6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5146" y="2494280"/>
            <a:ext cx="2179354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81B198F5-AACF-9547-9C3E-215CE6DDB6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52526" y="1676400"/>
            <a:ext cx="214887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 err="1"/>
              <a:t>Lorem</a:t>
            </a:r>
            <a:r>
              <a:rPr lang="sv-SE" sz="1500"/>
              <a:t> </a:t>
            </a:r>
            <a:r>
              <a:rPr lang="sv-SE" sz="1500" err="1"/>
              <a:t>ipsum</a:t>
            </a:r>
            <a:r>
              <a:rPr lang="sv-SE" sz="1500"/>
              <a:t> </a:t>
            </a:r>
            <a:r>
              <a:rPr lang="sv-SE" sz="1500" err="1"/>
              <a:t>dolor</a:t>
            </a:r>
            <a:r>
              <a:rPr lang="sv-SE" sz="1500"/>
              <a:t> </a:t>
            </a:r>
            <a:endParaRPr lang="sv-SE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0DDF22A-7271-5948-807B-67F4C3C2C1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2046" y="2494280"/>
            <a:ext cx="2179354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D6C5C3-1380-D64A-AA0E-FA013D28695E}"/>
              </a:ext>
            </a:extLst>
          </p:cNvPr>
          <p:cNvCxnSpPr/>
          <p:nvPr userDrawn="1"/>
        </p:nvCxnSpPr>
        <p:spPr>
          <a:xfrm>
            <a:off x="8767192" y="160020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70305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967A7C-E2A5-574B-A203-3E4005700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86CF51-F15B-41B1-B5CB-599FB9331173}"/>
              </a:ext>
            </a:extLst>
          </p:cNvPr>
          <p:cNvCxnSpPr/>
          <p:nvPr userDrawn="1"/>
        </p:nvCxnSpPr>
        <p:spPr>
          <a:xfrm>
            <a:off x="838200" y="2209800"/>
            <a:ext cx="10363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8B614A-3E78-47BF-8DE7-003214B07179}"/>
              </a:ext>
            </a:extLst>
          </p:cNvPr>
          <p:cNvCxnSpPr/>
          <p:nvPr userDrawn="1"/>
        </p:nvCxnSpPr>
        <p:spPr>
          <a:xfrm>
            <a:off x="3287688" y="160020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A89DF0-2026-44ED-920A-1F87776C7934}"/>
              </a:ext>
            </a:extLst>
          </p:cNvPr>
          <p:cNvCxnSpPr/>
          <p:nvPr userDrawn="1"/>
        </p:nvCxnSpPr>
        <p:spPr>
          <a:xfrm>
            <a:off x="6023992" y="160020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DEF9332-AD3E-412E-9B94-2C1D1B030D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2882" y="1676400"/>
            <a:ext cx="214887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 err="1"/>
              <a:t>Lorem</a:t>
            </a:r>
            <a:r>
              <a:rPr lang="sv-SE" sz="1500"/>
              <a:t> </a:t>
            </a:r>
            <a:r>
              <a:rPr lang="sv-SE" sz="1500" err="1"/>
              <a:t>ipsum</a:t>
            </a:r>
            <a:r>
              <a:rPr lang="sv-SE" sz="1500"/>
              <a:t> </a:t>
            </a:r>
            <a:r>
              <a:rPr lang="sv-SE" sz="1500" err="1"/>
              <a:t>dolor</a:t>
            </a:r>
            <a:r>
              <a:rPr lang="sv-SE" sz="1500"/>
              <a:t> </a:t>
            </a:r>
            <a:endParaRPr lang="sv-S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90D782E-DA91-48FF-B8FC-33D75C9E9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2402" y="2494280"/>
            <a:ext cx="2179354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CFF87-5E69-2D49-A071-E9CB8A072F47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BC4FB77-8668-5249-ACB1-FAE3193F84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3502" y="1676400"/>
            <a:ext cx="214887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 err="1"/>
              <a:t>Lorem</a:t>
            </a:r>
            <a:r>
              <a:rPr lang="sv-SE" sz="1500"/>
              <a:t> </a:t>
            </a:r>
            <a:r>
              <a:rPr lang="sv-SE" sz="1500" err="1"/>
              <a:t>ipsum</a:t>
            </a:r>
            <a:r>
              <a:rPr lang="sv-SE" sz="1500"/>
              <a:t> </a:t>
            </a:r>
            <a:r>
              <a:rPr lang="sv-SE" sz="1500" err="1"/>
              <a:t>dolor</a:t>
            </a:r>
            <a:r>
              <a:rPr lang="sv-SE" sz="1500"/>
              <a:t> </a:t>
            </a:r>
            <a:endParaRPr lang="sv-SE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B800D77-F74C-2545-B0FB-97CD0EA8CC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3022" y="2494280"/>
            <a:ext cx="2179354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FF445E3-9249-BB46-A0BF-529216B346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5626" y="1676400"/>
            <a:ext cx="214887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 err="1"/>
              <a:t>Lorem</a:t>
            </a:r>
            <a:r>
              <a:rPr lang="sv-SE" sz="1500"/>
              <a:t> </a:t>
            </a:r>
            <a:r>
              <a:rPr lang="sv-SE" sz="1500" err="1"/>
              <a:t>ipsum</a:t>
            </a:r>
            <a:r>
              <a:rPr lang="sv-SE" sz="1500"/>
              <a:t> </a:t>
            </a:r>
            <a:r>
              <a:rPr lang="sv-SE" sz="1500" err="1"/>
              <a:t>dolor</a:t>
            </a:r>
            <a:r>
              <a:rPr lang="sv-SE" sz="1500"/>
              <a:t> </a:t>
            </a:r>
            <a:endParaRPr lang="sv-SE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6AFBE-1DDA-F84E-A995-7369EA06F6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5146" y="2494280"/>
            <a:ext cx="2179354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81B198F5-AACF-9547-9C3E-215CE6DDB6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52526" y="1676400"/>
            <a:ext cx="2148870" cy="304800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pPr lvl="0"/>
            <a:r>
              <a:rPr lang="sv-SE" sz="1500" err="1"/>
              <a:t>Lorem</a:t>
            </a:r>
            <a:r>
              <a:rPr lang="sv-SE" sz="1500"/>
              <a:t> </a:t>
            </a:r>
            <a:r>
              <a:rPr lang="sv-SE" sz="1500" err="1"/>
              <a:t>ipsum</a:t>
            </a:r>
            <a:r>
              <a:rPr lang="sv-SE" sz="1500"/>
              <a:t> </a:t>
            </a:r>
            <a:r>
              <a:rPr lang="sv-SE" sz="1500" err="1"/>
              <a:t>dolor</a:t>
            </a:r>
            <a:r>
              <a:rPr lang="sv-SE" sz="1500"/>
              <a:t> </a:t>
            </a:r>
            <a:endParaRPr lang="sv-SE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0DDF22A-7271-5948-807B-67F4C3C2C1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2046" y="2494280"/>
            <a:ext cx="2179354" cy="25146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1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Dunis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official </a:t>
            </a:r>
            <a:r>
              <a:rPr lang="en-US" err="1"/>
              <a:t>decerunt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</a:t>
            </a:r>
          </a:p>
          <a:p>
            <a:pPr lvl="0"/>
            <a:endParaRPr lang="sv-SE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D6C5C3-1380-D64A-AA0E-FA013D28695E}"/>
              </a:ext>
            </a:extLst>
          </p:cNvPr>
          <p:cNvCxnSpPr/>
          <p:nvPr userDrawn="1"/>
        </p:nvCxnSpPr>
        <p:spPr>
          <a:xfrm>
            <a:off x="8767192" y="1600200"/>
            <a:ext cx="0" cy="3733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6650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70EABB-0582-8C4F-B26C-F542F3C1F37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8FDCB2C-79BC-44F3-9D53-104902F2F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752600"/>
            <a:ext cx="4038600" cy="1219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sv-SE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A69F55B-4A81-41F2-AEE5-E46BD7DB98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200400"/>
            <a:ext cx="4419600" cy="198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500"/>
            </a:lvl1pPr>
          </a:lstStyle>
          <a:p>
            <a:pPr lvl="0"/>
            <a:r>
              <a:rPr lang="sv-SE"/>
              <a:t>Duis aute irure dolor in dolre eu fugiat nulla pariatur. Exceptur sint occaecat cupidatat non proident officia deserunt anim id est laborum.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/>
              <a:t>Duis aute irure dolor in dolre eu fugiat nulla pariatur. Exceptur sint occaecat cupidatat non proident officia deserunt anim id est laborum. </a:t>
            </a:r>
          </a:p>
          <a:p>
            <a:pPr lvl="0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31C214-E911-F341-85FE-CF1DC6782F5D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4598353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70EABB-0582-8C4F-B26C-F542F3C1F37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8FDCB2C-79BC-44F3-9D53-104902F2F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752600"/>
            <a:ext cx="4038600" cy="1219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sv-SE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A69F55B-4A81-41F2-AEE5-E46BD7DB98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200400"/>
            <a:ext cx="4419600" cy="198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500"/>
            </a:lvl1pPr>
          </a:lstStyle>
          <a:p>
            <a:pPr lvl="0"/>
            <a:r>
              <a:rPr lang="sv-SE"/>
              <a:t>Duis aute irure dolor in dolre eu fugiat nulla pariatur. Exceptur sint occaecat cupidatat non proident officia deserunt anim id est laborum.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/>
              <a:t>Duis aute irure dolor in dolre eu fugiat nulla pariatur. Exceptur sint occaecat cupidatat non proident officia deserunt anim id est laborum. </a:t>
            </a:r>
          </a:p>
          <a:p>
            <a:pPr lvl="0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31C214-E911-F341-85FE-CF1DC6782F5D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31857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E5AA473-5C69-B2B3-1490-4D48D6C6AF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51928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5AA473-5C69-B2B3-1490-4D48D6C6A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58D85-24A2-C35E-7521-7C88A4F6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0" y="6356350"/>
            <a:ext cx="6650821" cy="365125"/>
          </a:xfrm>
          <a:prstGeom prst="rect">
            <a:avLst/>
          </a:prstGeom>
        </p:spPr>
        <p:txBody>
          <a:bodyPr tIns="0" bIns="0"/>
          <a:lstStyle/>
          <a:p>
            <a:r>
              <a:rPr lang="en-US"/>
              <a:t>Footer: use this for sources and further clarifications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D8-50A5-0043-4F70-CAC4C5D4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17F1A164-B463-406D-BC87-293AF4B7F3A9}" type="slidenum">
              <a:rPr lang="en-NL" smtClean="0"/>
              <a:t>‹#›</a:t>
            </a:fld>
            <a:endParaRPr lang="en-NL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13DA5AC-0A33-FD78-0CBE-4407776F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499" y="949210"/>
            <a:ext cx="10977563" cy="41042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lang="nl-NL" sz="1800" b="0" dirty="0">
                <a:solidFill>
                  <a:schemeClr val="tx1"/>
                </a:solidFill>
              </a:defRPr>
            </a:lvl1pPr>
          </a:lstStyle>
          <a:p>
            <a:pPr marL="0" lvl="0" indent="0" defTabSz="914377">
              <a:lnSpc>
                <a:spcPct val="100000"/>
              </a:lnSpc>
              <a:buNone/>
            </a:pPr>
            <a:r>
              <a:rPr lang="en-US"/>
              <a:t>Click to edit sub title style</a:t>
            </a:r>
            <a:endParaRPr lang="nl-N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AA8344-56DA-753A-38B1-2F271BD6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269875"/>
            <a:ext cx="10977563" cy="661986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lang="nl-NL" sz="2800" b="1" spc="-100" baseline="0">
                <a:latin typeface="Noto IKEA Latin" panose="020B0502040504020204" pitchFamily="34" charset="0"/>
                <a:ea typeface="+mn-ea"/>
                <a:cs typeface="+mn-cs"/>
              </a:defRPr>
            </a:lvl1pPr>
          </a:lstStyle>
          <a:p>
            <a:pPr marL="0"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40000"/>
              <a:buFont typeface="Segoe UI Light" panose="020B0502040204020203" pitchFamily="34" charset="0"/>
            </a:pPr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F1A875-E49C-E295-633B-755B93E337C5}"/>
              </a:ext>
            </a:extLst>
          </p:cNvPr>
          <p:cNvSpPr/>
          <p:nvPr userDrawn="1"/>
        </p:nvSpPr>
        <p:spPr>
          <a:xfrm>
            <a:off x="7608167" y="1449388"/>
            <a:ext cx="4067895" cy="46466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2" name="Tijdelijke aanduiding voor verticale tekst 2">
            <a:extLst>
              <a:ext uri="{FF2B5EF4-FFF2-40B4-BE49-F238E27FC236}">
                <a16:creationId xmlns:a16="http://schemas.microsoft.com/office/drawing/2014/main" id="{F3876A87-FFDE-3204-5060-E742D5A31F85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7796893" y="1666509"/>
            <a:ext cx="3696607" cy="4105641"/>
          </a:xfrm>
          <a:prstGeom prst="rect">
            <a:avLst/>
          </a:prstGeom>
        </p:spPr>
        <p:txBody>
          <a:bodyPr vert="horz" lIns="0" tIns="0" rIns="0" bIns="0"/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4057916F-922E-8BD8-044D-6556812D3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1449389"/>
            <a:ext cx="6650821" cy="4643436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1pPr>
            <a:lvl2pPr marL="622300" indent="-177800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01700" indent="-17145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371566" indent="0">
              <a:buNone/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4" name="Content Placeholder 23">
            <a:extLst>
              <a:ext uri="{FF2B5EF4-FFF2-40B4-BE49-F238E27FC236}">
                <a16:creationId xmlns:a16="http://schemas.microsoft.com/office/drawing/2014/main" id="{C11ED808-B2C9-AF9B-7BC0-45EA33ACE81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08168" y="6352904"/>
            <a:ext cx="4067895" cy="246221"/>
          </a:xfrm>
        </p:spPr>
        <p:txBody>
          <a:bodyPr vert="horz" lIns="0" tIns="0" rIns="0" bIns="45720" rtlCol="0" anchor="t" anchorCtr="0"/>
          <a:lstStyle>
            <a:lvl1pPr>
              <a:defRPr lang="en-GB" sz="10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GB" err="1"/>
              <a:t>emailaddress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2F3BA-CD13-B901-7A4C-C891A0980C63}"/>
              </a:ext>
            </a:extLst>
          </p:cNvPr>
          <p:cNvSpPr txBox="1"/>
          <p:nvPr userDrawn="1"/>
        </p:nvSpPr>
        <p:spPr>
          <a:xfrm>
            <a:off x="7610028" y="6106683"/>
            <a:ext cx="172818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For more details contact:</a:t>
            </a:r>
          </a:p>
        </p:txBody>
      </p:sp>
    </p:spTree>
    <p:extLst>
      <p:ext uri="{BB962C8B-B14F-4D97-AF65-F5344CB8AC3E}">
        <p14:creationId xmlns:p14="http://schemas.microsoft.com/office/powerpoint/2010/main" val="33156835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8FDCB2C-79BC-44F3-9D53-104902F2F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752600"/>
            <a:ext cx="4038600" cy="1219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sv-SE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A69F55B-4A81-41F2-AEE5-E46BD7DB98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200400"/>
            <a:ext cx="4419600" cy="198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500"/>
            </a:lvl1pPr>
          </a:lstStyle>
          <a:p>
            <a:pPr lvl="0"/>
            <a:r>
              <a:rPr lang="sv-SE"/>
              <a:t>Duis aute irure dolor in dolre eu fugiat nulla pariatur. Exceptur sint occaecat cupidatat non proident officia deserunt anim id est laborum.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/>
              <a:t>Duis aute irure dolor in dolre eu fugiat nulla pariatur. Exceptur sint occaecat cupidatat non proident officia deserunt anim id est laborum. </a:t>
            </a:r>
          </a:p>
          <a:p>
            <a:pPr lvl="0"/>
            <a:endParaRPr lang="sv-SE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FB4BC9-2AD9-4683-8BF5-DEFFB2EBD8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8109EA-9DDB-C947-A654-C5F37486B0EE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1823953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9F061D-7F8C-46D9-8190-48A0B3891D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1371600"/>
            <a:ext cx="4038600" cy="304800"/>
          </a:xfrm>
          <a:prstGeom prst="rect">
            <a:avLst/>
          </a:prstGeom>
        </p:spPr>
        <p:txBody>
          <a:bodyPr/>
          <a:lstStyle>
            <a:lvl1pPr>
              <a:defRPr sz="1300" b="1"/>
            </a:lvl1pPr>
          </a:lstStyle>
          <a:p>
            <a:pPr lvl="0"/>
            <a:r>
              <a:rPr lang="en-US"/>
              <a:t>Lorem ipsum dolor </a:t>
            </a:r>
            <a:r>
              <a:rPr lang="en-US" err="1"/>
              <a:t>amet</a:t>
            </a:r>
            <a:endParaRPr lang="sv-SE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0FC90E2-861A-46F9-9257-8102AC9B908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981200" y="1905000"/>
            <a:ext cx="5181600" cy="3657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sv-S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7DE00F2-36A6-4946-8086-1D65D95BB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2400" y="1905000"/>
            <a:ext cx="3429000" cy="365760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12700" marR="32384">
              <a:lnSpc>
                <a:spcPct val="100000"/>
              </a:lnSpc>
              <a:spcBef>
                <a:spcPts val="100"/>
              </a:spcBef>
            </a:pPr>
            <a:r>
              <a:rPr lang="sv-SE" sz="1100" spc="-5">
                <a:latin typeface="Noto IKEA Latin"/>
                <a:cs typeface="Noto IKEA Latin"/>
              </a:rPr>
              <a:t>Lorem </a:t>
            </a:r>
            <a:r>
              <a:rPr lang="sv-SE" sz="1100">
                <a:latin typeface="Noto IKEA Latin"/>
                <a:cs typeface="Noto IKEA Latin"/>
              </a:rPr>
              <a:t>ipsum dolor sit amet, consectetur </a:t>
            </a:r>
            <a:r>
              <a:rPr lang="sv-SE" sz="1100" spc="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adipiscing elit, sed do eiusmod tempor </a:t>
            </a:r>
            <a:r>
              <a:rPr lang="sv-SE" sz="1100" spc="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incididunt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ut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 spc="-5">
                <a:latin typeface="Noto IKEA Latin"/>
                <a:cs typeface="Noto IKEA Latin"/>
              </a:rPr>
              <a:t>labore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et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 spc="-5">
                <a:latin typeface="Noto IKEA Latin"/>
                <a:cs typeface="Noto IKEA Latin"/>
              </a:rPr>
              <a:t>dolore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magna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aliqua.</a:t>
            </a:r>
          </a:p>
          <a:p>
            <a:pPr marL="12700" marR="5080">
              <a:lnSpc>
                <a:spcPct val="100000"/>
              </a:lnSpc>
              <a:spcBef>
                <a:spcPts val="1320"/>
              </a:spcBef>
            </a:pPr>
            <a:r>
              <a:rPr lang="sv-SE" sz="1100">
                <a:latin typeface="Noto IKEA Latin"/>
                <a:cs typeface="Noto IKEA Latin"/>
              </a:rPr>
              <a:t>Ut enim ad minim veniam, quis nostrud </a:t>
            </a:r>
            <a:r>
              <a:rPr lang="sv-SE" sz="1100" spc="5">
                <a:latin typeface="Noto IKEA Latin"/>
                <a:cs typeface="Noto IKEA Latin"/>
              </a:rPr>
              <a:t> </a:t>
            </a:r>
            <a:r>
              <a:rPr lang="sv-SE" sz="1100" spc="-10">
                <a:latin typeface="Noto IKEA Latin"/>
                <a:cs typeface="Noto IKEA Latin"/>
              </a:rPr>
              <a:t>exercitation </a:t>
            </a:r>
            <a:r>
              <a:rPr lang="sv-SE" sz="1100">
                <a:latin typeface="Noto IKEA Latin"/>
                <a:cs typeface="Noto IKEA Latin"/>
              </a:rPr>
              <a:t>ullamco</a:t>
            </a:r>
            <a:r>
              <a:rPr lang="sv-SE" sz="1100" spc="-1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laboris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nisi</a:t>
            </a:r>
            <a:r>
              <a:rPr lang="sv-SE" sz="1100" spc="-1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ut</a:t>
            </a:r>
            <a:r>
              <a:rPr lang="sv-SE" sz="1100" spc="-1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aliquip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 spc="-15">
                <a:latin typeface="Noto IKEA Latin"/>
                <a:cs typeface="Noto IKEA Latin"/>
              </a:rPr>
              <a:t>ex </a:t>
            </a:r>
            <a:r>
              <a:rPr lang="sv-SE" sz="1100" spc="-27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ea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commodo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consequat.</a:t>
            </a:r>
          </a:p>
          <a:p>
            <a:pPr marL="12700" marR="143510">
              <a:lnSpc>
                <a:spcPct val="100000"/>
              </a:lnSpc>
              <a:spcBef>
                <a:spcPts val="1320"/>
              </a:spcBef>
            </a:pPr>
            <a:r>
              <a:rPr lang="sv-SE" sz="1100">
                <a:latin typeface="Noto IKEA Latin"/>
                <a:cs typeface="Noto IKEA Latin"/>
              </a:rPr>
              <a:t>Duis aute </a:t>
            </a:r>
            <a:r>
              <a:rPr lang="sv-SE" sz="1100" spc="-5">
                <a:latin typeface="Noto IKEA Latin"/>
                <a:cs typeface="Noto IKEA Latin"/>
              </a:rPr>
              <a:t>irure </a:t>
            </a:r>
            <a:r>
              <a:rPr lang="sv-SE" sz="1100">
                <a:latin typeface="Noto IKEA Latin"/>
                <a:cs typeface="Noto IKEA Latin"/>
              </a:rPr>
              <a:t>dolor in </a:t>
            </a:r>
            <a:r>
              <a:rPr lang="sv-SE" sz="1100" spc="-5">
                <a:latin typeface="Noto IKEA Latin"/>
                <a:cs typeface="Noto IKEA Latin"/>
              </a:rPr>
              <a:t>reprehenderit </a:t>
            </a:r>
            <a:r>
              <a:rPr lang="sv-SE" sz="1100">
                <a:latin typeface="Noto IKEA Latin"/>
                <a:cs typeface="Noto IKEA Latin"/>
              </a:rPr>
              <a:t>in </a:t>
            </a:r>
            <a:r>
              <a:rPr lang="sv-SE" sz="1100" spc="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voluptate</a:t>
            </a:r>
            <a:r>
              <a:rPr lang="sv-SE" sz="1100" spc="-2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velit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esse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cillum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 spc="-5">
                <a:latin typeface="Noto IKEA Latin"/>
                <a:cs typeface="Noto IKEA Latin"/>
              </a:rPr>
              <a:t>dolore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eu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fugiat </a:t>
            </a:r>
            <a:r>
              <a:rPr lang="sv-SE" sz="1100" spc="-27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nulla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 spc="-10">
                <a:latin typeface="Noto IKEA Latin"/>
                <a:cs typeface="Noto IKEA Latin"/>
              </a:rPr>
              <a:t>pariatur.</a:t>
            </a:r>
            <a:endParaRPr lang="sv-SE" sz="1100">
              <a:latin typeface="Noto IKEA Latin"/>
              <a:cs typeface="Noto IKEA Latin"/>
            </a:endParaRPr>
          </a:p>
          <a:p>
            <a:pPr marL="12700" marR="132080">
              <a:lnSpc>
                <a:spcPct val="100000"/>
              </a:lnSpc>
              <a:spcBef>
                <a:spcPts val="1320"/>
              </a:spcBef>
            </a:pPr>
            <a:r>
              <a:rPr lang="sv-SE" sz="1100" spc="-5">
                <a:latin typeface="Noto IKEA Latin"/>
                <a:cs typeface="Noto IKEA Latin"/>
              </a:rPr>
              <a:t>Excepteur </a:t>
            </a:r>
            <a:r>
              <a:rPr lang="sv-SE" sz="1100">
                <a:latin typeface="Noto IKEA Latin"/>
                <a:cs typeface="Noto IKEA Latin"/>
              </a:rPr>
              <a:t>sint occaecat cupidatat non </a:t>
            </a:r>
            <a:r>
              <a:rPr lang="sv-SE" sz="1100" spc="5">
                <a:latin typeface="Noto IKEA Latin"/>
                <a:cs typeface="Noto IKEA Latin"/>
              </a:rPr>
              <a:t> </a:t>
            </a:r>
            <a:r>
              <a:rPr lang="sv-SE" sz="1100" spc="-5">
                <a:latin typeface="Noto IKEA Latin"/>
                <a:cs typeface="Noto IKEA Latin"/>
              </a:rPr>
              <a:t>proident,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sunt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in</a:t>
            </a:r>
            <a:r>
              <a:rPr lang="sv-SE" sz="1100" spc="-1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culpa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qui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officia</a:t>
            </a:r>
            <a:r>
              <a:rPr lang="sv-SE" sz="1100" spc="-1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deserunt </a:t>
            </a:r>
            <a:r>
              <a:rPr lang="sv-SE" sz="1100" spc="-27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mollit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anim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id est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laborum.</a:t>
            </a:r>
          </a:p>
          <a:p>
            <a:pPr lvl="0"/>
            <a:endParaRPr lang="sv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F0A7F7-34CF-464E-A96B-69CDDCD6D4DE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117428-83C5-B648-A87E-E71E25E6A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200400" y="3276600"/>
            <a:ext cx="6858000" cy="304800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507080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0DEA1C0-F8C2-9043-9AD2-C7ACFFC8EAFE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E69102-2AB4-4C06-AD5B-C0152A3A09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200400" y="3276600"/>
            <a:ext cx="6858000" cy="304800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  <a:endParaRPr lang="sv-S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9F061D-7F8C-46D9-8190-48A0B3891D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1200" y="1371600"/>
            <a:ext cx="4038600" cy="304800"/>
          </a:xfrm>
          <a:prstGeom prst="rect">
            <a:avLst/>
          </a:prstGeom>
        </p:spPr>
        <p:txBody>
          <a:bodyPr/>
          <a:lstStyle>
            <a:lvl1pPr>
              <a:defRPr sz="1300" b="1"/>
            </a:lvl1pPr>
          </a:lstStyle>
          <a:p>
            <a:pPr lvl="0"/>
            <a:r>
              <a:rPr lang="en-US"/>
              <a:t>Lorem ipsum dolor </a:t>
            </a:r>
            <a:r>
              <a:rPr lang="en-US" err="1"/>
              <a:t>amet</a:t>
            </a:r>
            <a:endParaRPr lang="sv-S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7DE00F2-36A6-4946-8086-1D65D95BB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2400" y="1905000"/>
            <a:ext cx="3429000" cy="3657600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L="12700" marR="32384">
              <a:lnSpc>
                <a:spcPct val="100000"/>
              </a:lnSpc>
              <a:spcBef>
                <a:spcPts val="100"/>
              </a:spcBef>
            </a:pPr>
            <a:r>
              <a:rPr lang="sv-SE" sz="1100" spc="-5">
                <a:latin typeface="Noto IKEA Latin"/>
                <a:cs typeface="Noto IKEA Latin"/>
              </a:rPr>
              <a:t>Lorem </a:t>
            </a:r>
            <a:r>
              <a:rPr lang="sv-SE" sz="1100">
                <a:latin typeface="Noto IKEA Latin"/>
                <a:cs typeface="Noto IKEA Latin"/>
              </a:rPr>
              <a:t>ipsum dolor sit amet, consectetur </a:t>
            </a:r>
            <a:r>
              <a:rPr lang="sv-SE" sz="1100" spc="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adipiscing elit, sed do eiusmod tempor </a:t>
            </a:r>
            <a:r>
              <a:rPr lang="sv-SE" sz="1100" spc="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incididunt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ut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 spc="-5">
                <a:latin typeface="Noto IKEA Latin"/>
                <a:cs typeface="Noto IKEA Latin"/>
              </a:rPr>
              <a:t>labore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et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 spc="-5">
                <a:latin typeface="Noto IKEA Latin"/>
                <a:cs typeface="Noto IKEA Latin"/>
              </a:rPr>
              <a:t>dolore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magna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aliqua.</a:t>
            </a:r>
          </a:p>
          <a:p>
            <a:pPr marL="12700" marR="5080">
              <a:lnSpc>
                <a:spcPct val="100000"/>
              </a:lnSpc>
              <a:spcBef>
                <a:spcPts val="1320"/>
              </a:spcBef>
            </a:pPr>
            <a:r>
              <a:rPr lang="sv-SE" sz="1100">
                <a:latin typeface="Noto IKEA Latin"/>
                <a:cs typeface="Noto IKEA Latin"/>
              </a:rPr>
              <a:t>Ut enim ad minim veniam, quis nostrud </a:t>
            </a:r>
            <a:r>
              <a:rPr lang="sv-SE" sz="1100" spc="5">
                <a:latin typeface="Noto IKEA Latin"/>
                <a:cs typeface="Noto IKEA Latin"/>
              </a:rPr>
              <a:t> </a:t>
            </a:r>
            <a:r>
              <a:rPr lang="sv-SE" sz="1100" spc="-10">
                <a:latin typeface="Noto IKEA Latin"/>
                <a:cs typeface="Noto IKEA Latin"/>
              </a:rPr>
              <a:t>exercitation </a:t>
            </a:r>
            <a:r>
              <a:rPr lang="sv-SE" sz="1100">
                <a:latin typeface="Noto IKEA Latin"/>
                <a:cs typeface="Noto IKEA Latin"/>
              </a:rPr>
              <a:t>ullamco</a:t>
            </a:r>
            <a:r>
              <a:rPr lang="sv-SE" sz="1100" spc="-1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laboris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nisi</a:t>
            </a:r>
            <a:r>
              <a:rPr lang="sv-SE" sz="1100" spc="-1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ut</a:t>
            </a:r>
            <a:r>
              <a:rPr lang="sv-SE" sz="1100" spc="-1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aliquip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 spc="-15">
                <a:latin typeface="Noto IKEA Latin"/>
                <a:cs typeface="Noto IKEA Latin"/>
              </a:rPr>
              <a:t>ex </a:t>
            </a:r>
            <a:r>
              <a:rPr lang="sv-SE" sz="1100" spc="-27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ea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commodo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consequat.</a:t>
            </a:r>
          </a:p>
          <a:p>
            <a:pPr marL="12700" marR="143510">
              <a:lnSpc>
                <a:spcPct val="100000"/>
              </a:lnSpc>
              <a:spcBef>
                <a:spcPts val="1320"/>
              </a:spcBef>
            </a:pPr>
            <a:r>
              <a:rPr lang="sv-SE" sz="1100">
                <a:latin typeface="Noto IKEA Latin"/>
                <a:cs typeface="Noto IKEA Latin"/>
              </a:rPr>
              <a:t>Duis aute </a:t>
            </a:r>
            <a:r>
              <a:rPr lang="sv-SE" sz="1100" spc="-5">
                <a:latin typeface="Noto IKEA Latin"/>
                <a:cs typeface="Noto IKEA Latin"/>
              </a:rPr>
              <a:t>irure </a:t>
            </a:r>
            <a:r>
              <a:rPr lang="sv-SE" sz="1100">
                <a:latin typeface="Noto IKEA Latin"/>
                <a:cs typeface="Noto IKEA Latin"/>
              </a:rPr>
              <a:t>dolor in </a:t>
            </a:r>
            <a:r>
              <a:rPr lang="sv-SE" sz="1100" spc="-5">
                <a:latin typeface="Noto IKEA Latin"/>
                <a:cs typeface="Noto IKEA Latin"/>
              </a:rPr>
              <a:t>reprehenderit </a:t>
            </a:r>
            <a:r>
              <a:rPr lang="sv-SE" sz="1100">
                <a:latin typeface="Noto IKEA Latin"/>
                <a:cs typeface="Noto IKEA Latin"/>
              </a:rPr>
              <a:t>in </a:t>
            </a:r>
            <a:r>
              <a:rPr lang="sv-SE" sz="1100" spc="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voluptate</a:t>
            </a:r>
            <a:r>
              <a:rPr lang="sv-SE" sz="1100" spc="-2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velit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esse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cillum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 spc="-5">
                <a:latin typeface="Noto IKEA Latin"/>
                <a:cs typeface="Noto IKEA Latin"/>
              </a:rPr>
              <a:t>dolore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eu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fugiat </a:t>
            </a:r>
            <a:r>
              <a:rPr lang="sv-SE" sz="1100" spc="-27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nulla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 spc="-10">
                <a:latin typeface="Noto IKEA Latin"/>
                <a:cs typeface="Noto IKEA Latin"/>
              </a:rPr>
              <a:t>pariatur.</a:t>
            </a:r>
            <a:endParaRPr lang="sv-SE" sz="1100">
              <a:latin typeface="Noto IKEA Latin"/>
              <a:cs typeface="Noto IKEA Latin"/>
            </a:endParaRPr>
          </a:p>
          <a:p>
            <a:pPr marL="12700" marR="132080">
              <a:lnSpc>
                <a:spcPct val="100000"/>
              </a:lnSpc>
              <a:spcBef>
                <a:spcPts val="1320"/>
              </a:spcBef>
            </a:pPr>
            <a:r>
              <a:rPr lang="sv-SE" sz="1100" spc="-5">
                <a:latin typeface="Noto IKEA Latin"/>
                <a:cs typeface="Noto IKEA Latin"/>
              </a:rPr>
              <a:t>Excepteur </a:t>
            </a:r>
            <a:r>
              <a:rPr lang="sv-SE" sz="1100">
                <a:latin typeface="Noto IKEA Latin"/>
                <a:cs typeface="Noto IKEA Latin"/>
              </a:rPr>
              <a:t>sint occaecat cupidatat non </a:t>
            </a:r>
            <a:r>
              <a:rPr lang="sv-SE" sz="1100" spc="5">
                <a:latin typeface="Noto IKEA Latin"/>
                <a:cs typeface="Noto IKEA Latin"/>
              </a:rPr>
              <a:t> </a:t>
            </a:r>
            <a:r>
              <a:rPr lang="sv-SE" sz="1100" spc="-5">
                <a:latin typeface="Noto IKEA Latin"/>
                <a:cs typeface="Noto IKEA Latin"/>
              </a:rPr>
              <a:t>proident,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sunt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in</a:t>
            </a:r>
            <a:r>
              <a:rPr lang="sv-SE" sz="1100" spc="-1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culpa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qui</a:t>
            </a:r>
            <a:r>
              <a:rPr lang="sv-SE" sz="1100" spc="-1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officia</a:t>
            </a:r>
            <a:r>
              <a:rPr lang="sv-SE" sz="1100" spc="-10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deserunt </a:t>
            </a:r>
            <a:r>
              <a:rPr lang="sv-SE" sz="1100" spc="-27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mollit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anim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id est</a:t>
            </a:r>
            <a:r>
              <a:rPr lang="sv-SE" sz="1100" spc="-5">
                <a:latin typeface="Noto IKEA Latin"/>
                <a:cs typeface="Noto IKEA Latin"/>
              </a:rPr>
              <a:t> </a:t>
            </a:r>
            <a:r>
              <a:rPr lang="sv-SE" sz="1100">
                <a:latin typeface="Noto IKEA Latin"/>
                <a:cs typeface="Noto IKEA Latin"/>
              </a:rPr>
              <a:t>laborum.</a:t>
            </a:r>
          </a:p>
          <a:p>
            <a:pPr lvl="0"/>
            <a:endParaRPr lang="sv-S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0395E0-F1FF-4AFD-995D-EC9D3E0864D3}"/>
              </a:ext>
            </a:extLst>
          </p:cNvPr>
          <p:cNvCxnSpPr/>
          <p:nvPr userDrawn="1"/>
        </p:nvCxnSpPr>
        <p:spPr>
          <a:xfrm>
            <a:off x="1905000" y="2362200"/>
            <a:ext cx="0" cy="2819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EF824D-2A34-4CBE-9589-424136DA252E}"/>
              </a:ext>
            </a:extLst>
          </p:cNvPr>
          <p:cNvCxnSpPr>
            <a:cxnSpLocks/>
          </p:cNvCxnSpPr>
          <p:nvPr userDrawn="1"/>
        </p:nvCxnSpPr>
        <p:spPr>
          <a:xfrm>
            <a:off x="1905000" y="3733800"/>
            <a:ext cx="49930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043915-0249-45BF-80CE-153E83FE15C3}"/>
              </a:ext>
            </a:extLst>
          </p:cNvPr>
          <p:cNvCxnSpPr/>
          <p:nvPr userDrawn="1"/>
        </p:nvCxnSpPr>
        <p:spPr>
          <a:xfrm>
            <a:off x="4572000" y="2362200"/>
            <a:ext cx="0" cy="1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091392-86A4-4C6A-B06D-9480C6638115}"/>
              </a:ext>
            </a:extLst>
          </p:cNvPr>
          <p:cNvCxnSpPr/>
          <p:nvPr userDrawn="1"/>
        </p:nvCxnSpPr>
        <p:spPr>
          <a:xfrm flipV="1">
            <a:off x="3733800" y="3733800"/>
            <a:ext cx="0" cy="1447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6B4831-0F28-4783-B04B-039ECD6C1FC3}"/>
              </a:ext>
            </a:extLst>
          </p:cNvPr>
          <p:cNvCxnSpPr/>
          <p:nvPr userDrawn="1"/>
        </p:nvCxnSpPr>
        <p:spPr>
          <a:xfrm flipV="1">
            <a:off x="5257800" y="3733800"/>
            <a:ext cx="0" cy="1447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3B68F2-51EB-4078-AF34-98B5DFEE1B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2514600"/>
            <a:ext cx="1143000" cy="5334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pPr lvl="0"/>
            <a:r>
              <a:rPr lang="en-US"/>
              <a:t>XXX</a:t>
            </a:r>
            <a:endParaRPr lang="sv-SE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896DFC9-ED7C-4C33-8DFC-898AF1B35E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0" y="3048000"/>
            <a:ext cx="1143000" cy="533400"/>
          </a:xfrm>
          <a:prstGeom prst="rect">
            <a:avLst/>
          </a:prstGeom>
        </p:spPr>
        <p:txBody>
          <a:bodyPr/>
          <a:lstStyle>
            <a:lvl1pPr algn="ctr">
              <a:defRPr sz="1800" b="0"/>
            </a:lvl1pPr>
          </a:lstStyle>
          <a:p>
            <a:pPr lvl="0"/>
            <a:r>
              <a:rPr lang="en-US"/>
              <a:t>XXX</a:t>
            </a:r>
            <a:endParaRPr lang="sv-SE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01EF90C4-7FA1-4DAC-A037-6D44ECDF68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2514600"/>
            <a:ext cx="1752600" cy="533400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pPr lvl="0"/>
            <a:r>
              <a:rPr lang="en-US"/>
              <a:t>XXX</a:t>
            </a:r>
            <a:endParaRPr lang="sv-SE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6EF30B5-5E5F-4DFE-854E-99E97551EA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7800" y="3124200"/>
            <a:ext cx="1143000" cy="533400"/>
          </a:xfrm>
          <a:prstGeom prst="rect">
            <a:avLst/>
          </a:prstGeom>
        </p:spPr>
        <p:txBody>
          <a:bodyPr/>
          <a:lstStyle>
            <a:lvl1pPr algn="ctr">
              <a:defRPr sz="1800" b="0"/>
            </a:lvl1pPr>
          </a:lstStyle>
          <a:p>
            <a:pPr lvl="0"/>
            <a:r>
              <a:rPr lang="en-US"/>
              <a:t>XXX</a:t>
            </a:r>
            <a:endParaRPr lang="sv-SE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9E6CD28B-788E-4E1F-B7EB-1D00990A42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33600" y="3962400"/>
            <a:ext cx="1371600" cy="533400"/>
          </a:xfrm>
          <a:prstGeom prst="rect">
            <a:avLst/>
          </a:prstGeom>
        </p:spPr>
        <p:txBody>
          <a:bodyPr/>
          <a:lstStyle>
            <a:lvl1pPr algn="ctr">
              <a:defRPr sz="2800" b="1"/>
            </a:lvl1pPr>
          </a:lstStyle>
          <a:p>
            <a:pPr lvl="0"/>
            <a:r>
              <a:rPr lang="en-US"/>
              <a:t>XXX</a:t>
            </a:r>
            <a:endParaRPr lang="sv-SE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BB1601B-FBCA-4A20-959A-E5A0485E3F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000" y="4572000"/>
            <a:ext cx="1143000" cy="533400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pPr lvl="0"/>
            <a:r>
              <a:rPr lang="en-US"/>
              <a:t>XXX</a:t>
            </a:r>
            <a:endParaRPr lang="sv-SE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D83D4F7-1476-4458-84F9-B5D3A4EB43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000" y="3962400"/>
            <a:ext cx="1371600" cy="533400"/>
          </a:xfrm>
          <a:prstGeom prst="rect">
            <a:avLst/>
          </a:prstGeom>
        </p:spPr>
        <p:txBody>
          <a:bodyPr/>
          <a:lstStyle>
            <a:lvl1pPr algn="ctr">
              <a:defRPr sz="2800" b="1"/>
            </a:lvl1pPr>
          </a:lstStyle>
          <a:p>
            <a:pPr lvl="0"/>
            <a:r>
              <a:rPr lang="en-US"/>
              <a:t>XXX</a:t>
            </a:r>
            <a:endParaRPr lang="sv-SE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2028F6E-CD54-41D9-9270-1DBD5F2599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0" y="4572000"/>
            <a:ext cx="1143000" cy="533400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pPr lvl="0"/>
            <a:r>
              <a:rPr lang="en-US"/>
              <a:t>XXX</a:t>
            </a:r>
            <a:endParaRPr lang="sv-SE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F0261B50-AE4A-4F04-BD6C-F9ACCF669B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10200" y="3962400"/>
            <a:ext cx="1371600" cy="533400"/>
          </a:xfrm>
          <a:prstGeom prst="rect">
            <a:avLst/>
          </a:prstGeom>
        </p:spPr>
        <p:txBody>
          <a:bodyPr/>
          <a:lstStyle>
            <a:lvl1pPr algn="ctr">
              <a:defRPr sz="2800" b="1"/>
            </a:lvl1pPr>
          </a:lstStyle>
          <a:p>
            <a:pPr lvl="0"/>
            <a:r>
              <a:rPr lang="en-US"/>
              <a:t>XXX</a:t>
            </a:r>
            <a:endParaRPr lang="sv-SE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F30638B-ACD1-42AC-A496-A1EBE860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62600" y="4572000"/>
            <a:ext cx="1143000" cy="533400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pPr lvl="0"/>
            <a:r>
              <a:rPr lang="en-US"/>
              <a:t>XXX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8729702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3336A9-7F58-BE49-B006-85B0E733FD70}"/>
              </a:ext>
            </a:extLst>
          </p:cNvPr>
          <p:cNvSpPr/>
          <p:nvPr userDrawn="1"/>
        </p:nvSpPr>
        <p:spPr>
          <a:xfrm>
            <a:off x="8140700" y="-3313"/>
            <a:ext cx="4051300" cy="3429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2B8B64-2BFA-BE47-A560-03199A76D61C}"/>
              </a:ext>
            </a:extLst>
          </p:cNvPr>
          <p:cNvSpPr/>
          <p:nvPr userDrawn="1"/>
        </p:nvSpPr>
        <p:spPr>
          <a:xfrm>
            <a:off x="4038600" y="3425687"/>
            <a:ext cx="4114800" cy="3429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C9ADD1-43B5-8047-8F3D-D8D02D8C1977}"/>
              </a:ext>
            </a:extLst>
          </p:cNvPr>
          <p:cNvSpPr/>
          <p:nvPr userDrawn="1"/>
        </p:nvSpPr>
        <p:spPr>
          <a:xfrm>
            <a:off x="0" y="0"/>
            <a:ext cx="4023360" cy="3429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96337983-158D-4B33-A8A0-88975A60C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3352800"/>
            <a:ext cx="2540635" cy="19056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lang="en-GB" sz="3600" b="1" spc="-15">
                <a:latin typeface="Noto IKEA Latin"/>
              </a:rPr>
              <a:t>Click to edit Master title style</a:t>
            </a:r>
            <a:endParaRPr sz="130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7E37D88-C22B-4FDE-9EA9-B437777E52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8600" y="3313"/>
            <a:ext cx="411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1B87B1-3AC2-4636-B8E4-528859E696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4038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BDA40AA-8C1D-4FBF-A237-C61E34EBA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53400" y="3429000"/>
            <a:ext cx="40386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89E9927-DDB0-4B17-A8D7-532731EBF5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4038600"/>
            <a:ext cx="2819400" cy="220980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provident 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BBECFBC2-4CC7-46F1-9A28-80E30415C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96400" y="1219200"/>
            <a:ext cx="1676400" cy="914400"/>
          </a:xfrm>
          <a:prstGeom prst="rect">
            <a:avLst/>
          </a:prstGeom>
        </p:spPr>
        <p:txBody>
          <a:bodyPr/>
          <a:lstStyle>
            <a:lvl1pPr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50% 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84094F00-0CAD-4D87-8ECE-6C9D75475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96400" y="2133600"/>
            <a:ext cx="1676400" cy="914400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sint</a:t>
            </a:r>
            <a:r>
              <a:rPr lang="en-US"/>
              <a:t> </a:t>
            </a:r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33D89C0F-32AB-42CF-8C34-2B676B8D9E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"/>
            <a:ext cx="2819400" cy="9144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3B44C959-6783-4676-A840-56F2333AF9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2286000"/>
            <a:ext cx="1676400" cy="914400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sint</a:t>
            </a:r>
            <a:r>
              <a:rPr lang="en-US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832E73-1254-124D-BEAA-A8AF69877D1A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0332480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3336A9-7F58-BE49-B006-85B0E733FD70}"/>
              </a:ext>
            </a:extLst>
          </p:cNvPr>
          <p:cNvSpPr/>
          <p:nvPr userDrawn="1"/>
        </p:nvSpPr>
        <p:spPr>
          <a:xfrm>
            <a:off x="8140700" y="-3313"/>
            <a:ext cx="4051300" cy="3429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2B8B64-2BFA-BE47-A560-03199A76D61C}"/>
              </a:ext>
            </a:extLst>
          </p:cNvPr>
          <p:cNvSpPr/>
          <p:nvPr userDrawn="1"/>
        </p:nvSpPr>
        <p:spPr>
          <a:xfrm>
            <a:off x="4023360" y="3425687"/>
            <a:ext cx="4157982" cy="3429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C9ADD1-43B5-8047-8F3D-D8D02D8C1977}"/>
              </a:ext>
            </a:extLst>
          </p:cNvPr>
          <p:cNvSpPr/>
          <p:nvPr userDrawn="1"/>
        </p:nvSpPr>
        <p:spPr>
          <a:xfrm>
            <a:off x="0" y="0"/>
            <a:ext cx="4023360" cy="3429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33D89C0F-32AB-42CF-8C34-2B676B8D9E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"/>
            <a:ext cx="2819400" cy="9144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3B44C959-6783-4676-A840-56F2333AF9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2286000"/>
            <a:ext cx="1676400" cy="914400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sint</a:t>
            </a:r>
            <a:r>
              <a:rPr lang="en-US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9F9A9-734C-874F-87B5-DA87BB5EC872}"/>
              </a:ext>
            </a:extLst>
          </p:cNvPr>
          <p:cNvSpPr/>
          <p:nvPr userDrawn="1"/>
        </p:nvSpPr>
        <p:spPr>
          <a:xfrm>
            <a:off x="4025900" y="-3313"/>
            <a:ext cx="4142742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9EC153-4014-9941-BA91-8D4C0DFE1E4A}"/>
              </a:ext>
            </a:extLst>
          </p:cNvPr>
          <p:cNvSpPr/>
          <p:nvPr userDrawn="1"/>
        </p:nvSpPr>
        <p:spPr>
          <a:xfrm>
            <a:off x="8166100" y="3425687"/>
            <a:ext cx="4091942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0C119E-FC2D-EF49-A377-059EF5E72C6F}"/>
              </a:ext>
            </a:extLst>
          </p:cNvPr>
          <p:cNvSpPr/>
          <p:nvPr userDrawn="1"/>
        </p:nvSpPr>
        <p:spPr>
          <a:xfrm>
            <a:off x="-38100" y="3425687"/>
            <a:ext cx="4061460" cy="3429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114CE4-2EB1-224A-B60D-3CE6A3A2FBF6}"/>
              </a:ext>
            </a:extLst>
          </p:cNvPr>
          <p:cNvSpPr/>
          <p:nvPr userDrawn="1"/>
        </p:nvSpPr>
        <p:spPr>
          <a:xfrm>
            <a:off x="-3810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5421946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9811FAB-7C99-48E2-A43B-167F1A7B4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BFED9-46BC-044F-818C-12ADA6536DFA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210175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B6F4F6-B9C6-1144-922E-72C1A841F399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9751411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1013E1-D94B-4A0E-8EE2-2EB98083AF85}"/>
              </a:ext>
            </a:extLst>
          </p:cNvPr>
          <p:cNvSpPr/>
          <p:nvPr userDrawn="1"/>
        </p:nvSpPr>
        <p:spPr>
          <a:xfrm>
            <a:off x="1181100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98EED-A90B-43C6-B11E-7B59722C55E6}"/>
              </a:ext>
            </a:extLst>
          </p:cNvPr>
          <p:cNvSpPr txBox="1"/>
          <p:nvPr userDrawn="1"/>
        </p:nvSpPr>
        <p:spPr>
          <a:xfrm>
            <a:off x="3200400" y="2590800"/>
            <a:ext cx="556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9600" b="1"/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737929296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name on colour background or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CEB23BBA-345D-F745-B284-713BE897A0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7384"/>
            <a:ext cx="12192000" cy="6885384"/>
          </a:xfrm>
          <a:solidFill>
            <a:srgbClr val="E4E5E3"/>
          </a:solidFill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Select a colour for background. Or drag and drop to add a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25574-EA1E-8647-9572-8972274746BB}"/>
              </a:ext>
            </a:extLst>
          </p:cNvPr>
          <p:cNvSpPr txBox="1"/>
          <p:nvPr userDrawn="1"/>
        </p:nvSpPr>
        <p:spPr>
          <a:xfrm>
            <a:off x="11064552" y="6442521"/>
            <a:ext cx="936104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6CE035FB-656D-BE4C-9C54-3AFE6E724348}" type="slidenum">
              <a:rPr lang="en-GB" sz="1000" noProof="0" smtClean="0">
                <a:latin typeface="Noto IKEA Latin" panose="020B0502040504020204" pitchFamily="34" charset="0"/>
              </a:rPr>
              <a:pPr algn="r"/>
              <a:t>‹#›</a:t>
            </a:fld>
            <a:endParaRPr lang="en-GB" sz="1000" noProof="0">
              <a:latin typeface="Noto IKEA Latin" panose="020B0502040504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99187E-75C3-704C-B702-5FF1467E15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0138" y="1952836"/>
            <a:ext cx="7766143" cy="295232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 spc="-100" baseline="0">
                <a:latin typeface="Noto IKEA Latin" panose="020B050204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/>
              <a:t>Put the chapter headline here, </a:t>
            </a:r>
            <a:br>
              <a:rPr lang="en-GB" noProof="0"/>
            </a:br>
            <a:r>
              <a:rPr lang="en-GB" noProof="0"/>
              <a:t>keep it bold 60 </a:t>
            </a:r>
            <a:r>
              <a:rPr lang="en-GB" noProof="0" err="1"/>
              <a:t>pt</a:t>
            </a:r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AFF6B-078B-C64F-9CD3-498DC3DC93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8200" y="6381327"/>
            <a:ext cx="5257800" cy="293119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(*) pending performance improvements ONEY PT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97EBF1-7F60-D44A-93CB-4809CDC33B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5400000">
            <a:off x="10452084" y="1449177"/>
            <a:ext cx="2879873" cy="359692"/>
          </a:xfrm>
        </p:spPr>
        <p:txBody>
          <a:bodyPr anchor="ctr"/>
          <a:lstStyle>
            <a:lvl1pPr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z="800"/>
              <a:t>© Ingka Holding B.V. 2021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339499175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Yellow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143F07-06A3-4E85-85CA-F624E998FEAE}"/>
              </a:ext>
            </a:extLst>
          </p:cNvPr>
          <p:cNvSpPr/>
          <p:nvPr/>
        </p:nvSpPr>
        <p:spPr>
          <a:xfrm>
            <a:off x="147918" y="147918"/>
            <a:ext cx="11873753" cy="6562164"/>
          </a:xfrm>
          <a:prstGeom prst="rect">
            <a:avLst/>
          </a:prstGeom>
          <a:noFill/>
          <a:ln w="57150">
            <a:solidFill>
              <a:srgbClr val="FDD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26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E5AA473-5C69-B2B3-1490-4D48D6C6AF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51928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5AA473-5C69-B2B3-1490-4D48D6C6A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58D85-24A2-C35E-7521-7C88A4F6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0" y="6356350"/>
            <a:ext cx="6650821" cy="365125"/>
          </a:xfrm>
          <a:prstGeom prst="rect">
            <a:avLst/>
          </a:prstGeom>
        </p:spPr>
        <p:txBody>
          <a:bodyPr tIns="0" bIns="0"/>
          <a:lstStyle/>
          <a:p>
            <a:r>
              <a:rPr lang="en-US"/>
              <a:t>Footer: use this for sources and further clarifications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D8-50A5-0043-4F70-CAC4C5D4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17F1A164-B463-406D-BC87-293AF4B7F3A9}" type="slidenum">
              <a:rPr lang="en-NL" smtClean="0"/>
              <a:t>‹#›</a:t>
            </a:fld>
            <a:endParaRPr lang="en-NL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13DA5AC-0A33-FD78-0CBE-4407776F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499" y="949210"/>
            <a:ext cx="10977563" cy="41042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lang="nl-NL" sz="1800" b="0" dirty="0">
                <a:solidFill>
                  <a:schemeClr val="tx1"/>
                </a:solidFill>
              </a:defRPr>
            </a:lvl1pPr>
          </a:lstStyle>
          <a:p>
            <a:pPr marL="0" lvl="0" indent="0" defTabSz="914377">
              <a:lnSpc>
                <a:spcPct val="100000"/>
              </a:lnSpc>
              <a:buNone/>
            </a:pPr>
            <a:r>
              <a:rPr lang="en-US"/>
              <a:t>Click to edit sub title style</a:t>
            </a:r>
            <a:endParaRPr lang="nl-N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AA8344-56DA-753A-38B1-2F271BD6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269875"/>
            <a:ext cx="10977563" cy="661986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lang="nl-NL" sz="2800" b="1" spc="-100" baseline="0">
                <a:latin typeface="Noto IKEA Latin" panose="020B0502040504020204" pitchFamily="34" charset="0"/>
                <a:ea typeface="+mn-ea"/>
                <a:cs typeface="+mn-cs"/>
              </a:defRPr>
            </a:lvl1pPr>
          </a:lstStyle>
          <a:p>
            <a:pPr marL="0"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40000"/>
              <a:buFont typeface="Segoe UI Light" panose="020B0502040204020203" pitchFamily="34" charset="0"/>
            </a:pPr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F1A875-E49C-E295-633B-755B93E337C5}"/>
              </a:ext>
            </a:extLst>
          </p:cNvPr>
          <p:cNvSpPr/>
          <p:nvPr userDrawn="1"/>
        </p:nvSpPr>
        <p:spPr>
          <a:xfrm>
            <a:off x="7608167" y="1449388"/>
            <a:ext cx="4067895" cy="46466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2" name="Tijdelijke aanduiding voor verticale tekst 2">
            <a:extLst>
              <a:ext uri="{FF2B5EF4-FFF2-40B4-BE49-F238E27FC236}">
                <a16:creationId xmlns:a16="http://schemas.microsoft.com/office/drawing/2014/main" id="{F3876A87-FFDE-3204-5060-E742D5A31F85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7796893" y="1666509"/>
            <a:ext cx="3696607" cy="4105641"/>
          </a:xfrm>
          <a:prstGeom prst="rect">
            <a:avLst/>
          </a:prstGeom>
        </p:spPr>
        <p:txBody>
          <a:bodyPr vert="horz" lIns="0" tIns="0" rIns="0" bIns="0"/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4057916F-922E-8BD8-044D-6556812D3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1449389"/>
            <a:ext cx="6650821" cy="4643436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1pPr>
            <a:lvl2pPr marL="622300" indent="-177800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01700" indent="-17145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371566" indent="0">
              <a:buNone/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01539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975120-8EA0-C74A-914D-0C998666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8AE165-2C7C-E84E-AA1F-8A02A7F34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ABF94C-449A-C14E-9760-A3E4BB26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71CCA-8AE7-6644-AC22-E4598A691E0A}" type="datetimeFigureOut">
              <a:rPr lang="it-IT" smtClean="0"/>
              <a:t>18/03/2025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F79CED-2272-7340-AFCA-9D8B7688D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(*) pending performance improvements ONEY PT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11DDE5-1EDB-AA44-8796-BA4C6AA2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46C63-1917-C748-8CB8-7D9D2DCD160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780182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1858564"/>
      </p:ext>
    </p:extLst>
  </p:cSld>
  <p:clrMapOvr>
    <a:masterClrMapping/>
  </p:clrMapOvr>
  <p:transition spd="med"/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bleed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975CA4-4CEE-6445-8EA0-1B5BE3BC0FA7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53721-8917-993B-FB67-EEAEBCB9E0AC}"/>
              </a:ext>
            </a:extLst>
          </p:cNvPr>
          <p:cNvSpPr/>
          <p:nvPr userDrawn="1"/>
        </p:nvSpPr>
        <p:spPr>
          <a:xfrm>
            <a:off x="7608168" y="1464403"/>
            <a:ext cx="4048598" cy="4628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3F1AB453-7334-7BE0-0604-9ED9C1738320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7796893" y="1666509"/>
            <a:ext cx="3696607" cy="4105641"/>
          </a:xfrm>
          <a:prstGeom prst="rect">
            <a:avLst/>
          </a:prstGeom>
        </p:spPr>
        <p:txBody>
          <a:bodyPr vert="horz" lIns="0" tIns="0" rIns="0" bIns="0"/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endParaRPr lang="en-US" noProof="0"/>
          </a:p>
        </p:txBody>
      </p:sp>
      <p:sp>
        <p:nvSpPr>
          <p:cNvPr id="5" name="Tijdelijke aanduiding voor verticale tekst 2">
            <a:extLst>
              <a:ext uri="{FF2B5EF4-FFF2-40B4-BE49-F238E27FC236}">
                <a16:creationId xmlns:a16="http://schemas.microsoft.com/office/drawing/2014/main" id="{942328D9-96A8-1FFE-1869-F045DA66D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1464404"/>
            <a:ext cx="6650821" cy="4628892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chemeClr val="accent1"/>
              </a:buClr>
              <a:defRPr sz="1400">
                <a:solidFill>
                  <a:schemeClr val="tx2"/>
                </a:solidFill>
              </a:defRPr>
            </a:lvl1pPr>
            <a:lvl2pPr marL="622300" indent="-177800"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2pPr>
            <a:lvl3pPr marL="901700" indent="-17145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3pPr>
            <a:lvl4pPr marL="1371566" indent="0">
              <a:buNone/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DF7625-E836-4C8F-AFDC-9EF15F07F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500" y="949210"/>
            <a:ext cx="10958266" cy="41042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sub title style</a:t>
            </a:r>
            <a:endParaRPr lang="nl-N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E3F6AD-A98C-2657-11E8-C5274030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69875"/>
            <a:ext cx="10958266" cy="661986"/>
          </a:xfrm>
          <a:prstGeom prst="rect">
            <a:avLst/>
          </a:prstGeom>
        </p:spPr>
        <p:txBody>
          <a:bodyPr vert="horz" lIns="0" anchor="b"/>
          <a:lstStyle>
            <a:lvl1pPr>
              <a:defRPr lang="nl-NL" sz="2800" baseline="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40000"/>
              <a:buFont typeface="Segoe UI Light" panose="020B0502040204020203" pitchFamily="34" charset="0"/>
            </a:pPr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0" name="Content Placeholder 23">
            <a:extLst>
              <a:ext uri="{FF2B5EF4-FFF2-40B4-BE49-F238E27FC236}">
                <a16:creationId xmlns:a16="http://schemas.microsoft.com/office/drawing/2014/main" id="{A816C00D-7D8F-88BD-8094-14A5715691F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08168" y="6433570"/>
            <a:ext cx="4048597" cy="246221"/>
          </a:xfrm>
        </p:spPr>
        <p:txBody>
          <a:bodyPr vert="horz" lIns="91440" tIns="45720" rIns="91440" bIns="45720" rtlCol="0" anchor="b" anchorCtr="0"/>
          <a:lstStyle>
            <a:lvl1pPr>
              <a:defRPr lang="en-GB" sz="10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GB" err="1"/>
              <a:t>emailaddress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4B489-3F8E-3148-B334-11CD55F5AF74}"/>
              </a:ext>
            </a:extLst>
          </p:cNvPr>
          <p:cNvSpPr txBox="1"/>
          <p:nvPr userDrawn="1"/>
        </p:nvSpPr>
        <p:spPr>
          <a:xfrm>
            <a:off x="7613858" y="6198062"/>
            <a:ext cx="1728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For more details contact:</a:t>
            </a:r>
          </a:p>
        </p:txBody>
      </p:sp>
      <p:sp>
        <p:nvSpPr>
          <p:cNvPr id="13" name="Content Placeholder 23">
            <a:extLst>
              <a:ext uri="{FF2B5EF4-FFF2-40B4-BE49-F238E27FC236}">
                <a16:creationId xmlns:a16="http://schemas.microsoft.com/office/drawing/2014/main" id="{BD79C06B-6E96-CBF2-4DE9-03777DB400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98500" y="6433570"/>
            <a:ext cx="6650821" cy="246221"/>
          </a:xfrm>
        </p:spPr>
        <p:txBody>
          <a:bodyPr vert="horz" lIns="91440" tIns="45720" rIns="91440" bIns="45720" rtlCol="0" anchor="b" anchorCtr="0"/>
          <a:lstStyle>
            <a:lvl1pPr>
              <a:defRPr lang="en-GB" sz="10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err="1"/>
              <a:t>Don’t</a:t>
            </a:r>
            <a:r>
              <a:rPr lang="nl-NL"/>
              <a:t> </a:t>
            </a:r>
            <a:r>
              <a:rPr lang="nl-NL" err="1"/>
              <a:t>forget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footnote</a:t>
            </a:r>
            <a:r>
              <a:rPr lang="nl-NL"/>
              <a:t>. </a:t>
            </a:r>
            <a:r>
              <a:rPr lang="nl-NL" err="1"/>
              <a:t>Use</a:t>
            </a:r>
            <a:r>
              <a:rPr lang="nl-NL"/>
              <a:t> </a:t>
            </a:r>
            <a:r>
              <a:rPr lang="nl-NL" err="1"/>
              <a:t>this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mentioning</a:t>
            </a:r>
            <a:r>
              <a:rPr lang="nl-NL"/>
              <a:t> </a:t>
            </a:r>
            <a:r>
              <a:rPr lang="nl-NL" err="1"/>
              <a:t>sourcing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further</a:t>
            </a:r>
            <a:r>
              <a:rPr lang="nl-NL"/>
              <a:t> </a:t>
            </a:r>
            <a:r>
              <a:rPr lang="nl-NL" err="1"/>
              <a:t>clarifications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28204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E5AA473-5C69-B2B3-1490-4D48D6C6AF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51928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5AA473-5C69-B2B3-1490-4D48D6C6A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58D85-24A2-C35E-7521-7C88A4F6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0" y="6356350"/>
            <a:ext cx="6650821" cy="365125"/>
          </a:xfrm>
          <a:prstGeom prst="rect">
            <a:avLst/>
          </a:prstGeom>
        </p:spPr>
        <p:txBody>
          <a:bodyPr tIns="0" bIns="0"/>
          <a:lstStyle/>
          <a:p>
            <a:r>
              <a:rPr lang="en-US"/>
              <a:t>Footer: use this for sources and further clarifications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D8-50A5-0043-4F70-CAC4C5D4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17F1A164-B463-406D-BC87-293AF4B7F3A9}" type="slidenum">
              <a:rPr lang="en-NL" smtClean="0"/>
              <a:t>‹#›</a:t>
            </a:fld>
            <a:endParaRPr lang="en-NL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13DA5AC-0A33-FD78-0CBE-4407776F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499" y="949210"/>
            <a:ext cx="10977563" cy="41042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lang="nl-NL" sz="1800" b="0" dirty="0">
                <a:solidFill>
                  <a:schemeClr val="tx1"/>
                </a:solidFill>
              </a:defRPr>
            </a:lvl1pPr>
          </a:lstStyle>
          <a:p>
            <a:pPr marL="0" lvl="0" indent="0" defTabSz="914377">
              <a:lnSpc>
                <a:spcPct val="100000"/>
              </a:lnSpc>
              <a:buNone/>
            </a:pPr>
            <a:r>
              <a:rPr lang="en-US"/>
              <a:t>Click to edit sub title style</a:t>
            </a:r>
            <a:endParaRPr lang="nl-N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AA8344-56DA-753A-38B1-2F271BD6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269875"/>
            <a:ext cx="10977563" cy="661986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lang="nl-NL" sz="2800" b="1" spc="-100" baseline="0">
                <a:latin typeface="Noto IKEA Latin" panose="020B0502040504020204" pitchFamily="34" charset="0"/>
                <a:ea typeface="+mn-ea"/>
                <a:cs typeface="+mn-cs"/>
              </a:defRPr>
            </a:lvl1pPr>
          </a:lstStyle>
          <a:p>
            <a:pPr marL="0"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40000"/>
              <a:buFont typeface="Segoe UI Light" panose="020B0502040204020203" pitchFamily="34" charset="0"/>
            </a:pPr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4057916F-922E-8BD8-044D-6556812D3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1449389"/>
            <a:ext cx="10977562" cy="4643436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1pPr>
            <a:lvl2pPr marL="622300" indent="-177800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01700" indent="-17145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371566" indent="0">
              <a:buNone/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4" name="Content Placeholder 23">
            <a:extLst>
              <a:ext uri="{FF2B5EF4-FFF2-40B4-BE49-F238E27FC236}">
                <a16:creationId xmlns:a16="http://schemas.microsoft.com/office/drawing/2014/main" id="{C11ED808-B2C9-AF9B-7BC0-45EA33ACE81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08168" y="6352904"/>
            <a:ext cx="4067895" cy="246221"/>
          </a:xfrm>
        </p:spPr>
        <p:txBody>
          <a:bodyPr vert="horz" lIns="0" tIns="0" rIns="0" bIns="45720" rtlCol="0" anchor="t" anchorCtr="0"/>
          <a:lstStyle>
            <a:lvl1pPr>
              <a:defRPr lang="en-GB" sz="10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GB" err="1"/>
              <a:t>emailaddress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6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5E5AA473-5C69-B2B3-1490-4D48D6C6AF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51928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5AA473-5C69-B2B3-1490-4D48D6C6A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58D85-24A2-C35E-7521-7C88A4F6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0" y="6356350"/>
            <a:ext cx="6650821" cy="365125"/>
          </a:xfrm>
          <a:prstGeom prst="rect">
            <a:avLst/>
          </a:prstGeom>
        </p:spPr>
        <p:txBody>
          <a:bodyPr tIns="0" bIns="0"/>
          <a:lstStyle/>
          <a:p>
            <a:r>
              <a:rPr lang="en-US"/>
              <a:t>Footer: use this for sources and further clarifications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2FD8-50A5-0043-4F70-CAC4C5D4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17F1A164-B463-406D-BC87-293AF4B7F3A9}" type="slidenum">
              <a:rPr lang="en-NL" smtClean="0"/>
              <a:t>‹#›</a:t>
            </a:fld>
            <a:endParaRPr lang="en-NL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13DA5AC-0A33-FD78-0CBE-4407776FC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499" y="949210"/>
            <a:ext cx="10977563" cy="41042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lang="nl-NL" sz="1800" b="0" dirty="0">
                <a:solidFill>
                  <a:schemeClr val="tx1"/>
                </a:solidFill>
              </a:defRPr>
            </a:lvl1pPr>
          </a:lstStyle>
          <a:p>
            <a:pPr marL="0" lvl="0" indent="0" defTabSz="914377">
              <a:lnSpc>
                <a:spcPct val="100000"/>
              </a:lnSpc>
              <a:buNone/>
            </a:pPr>
            <a:r>
              <a:rPr lang="en-US"/>
              <a:t>Click to edit sub title style</a:t>
            </a:r>
            <a:endParaRPr lang="nl-N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AA8344-56DA-753A-38B1-2F271BD6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269875"/>
            <a:ext cx="10977563" cy="661986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lang="nl-NL" sz="2800" b="1" spc="-100" baseline="0">
                <a:latin typeface="Noto IKEA Latin" panose="020B0502040504020204" pitchFamily="34" charset="0"/>
                <a:ea typeface="+mn-ea"/>
                <a:cs typeface="+mn-cs"/>
              </a:defRPr>
            </a:lvl1pPr>
          </a:lstStyle>
          <a:p>
            <a:pPr marL="0"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40000"/>
              <a:buFont typeface="Segoe UI Light" panose="020B0502040204020203" pitchFamily="34" charset="0"/>
            </a:pPr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4057916F-922E-8BD8-044D-6556812D3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1449389"/>
            <a:ext cx="10977562" cy="4643436"/>
          </a:xfrm>
          <a:prstGeom prst="rect">
            <a:avLst/>
          </a:prstGeom>
        </p:spPr>
        <p:txBody>
          <a:bodyPr vert="horz" lIns="0" tIns="0" rIns="0" bIns="0"/>
          <a:lstStyle>
            <a:lvl1pPr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1pPr>
            <a:lvl2pPr marL="622300" indent="-177800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01700" indent="-171450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371566" indent="0">
              <a:buNone/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79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8873306-4592-C74D-984D-AFA4C8E725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2600" y="2438400"/>
            <a:ext cx="9448800" cy="838200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lang="sv-SE" sz="3600" b="1" spc="-100" baseline="0" dirty="0">
                <a:solidFill>
                  <a:schemeClr val="tx1"/>
                </a:solidFill>
              </a:defRPr>
            </a:lvl1pPr>
          </a:lstStyle>
          <a:p>
            <a:pPr marL="0" lvl="0" indent="0" defTabSz="71913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140000"/>
              <a:buFont typeface="Segoe UI Light" panose="020B0502040204020203" pitchFamily="34" charset="0"/>
              <a:buNone/>
            </a:pPr>
            <a:r>
              <a:rPr lang="en-US"/>
              <a:t>Closing statement</a:t>
            </a:r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75CA4-4CEE-6445-8EA0-1B5BE3BC0FA7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639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6D42-5792-A781-B04A-5A766A685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45FC5-6682-C184-788B-8D91E8A49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274BD-7C4C-D52A-1145-FE7BC3BAF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47AF-2B22-1F38-E477-449D6714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55F7F-CAEE-ACF0-BCAB-763485C4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170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oleObject" Target="../embeddings/oleObject9.bin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1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34" Type="http://schemas.openxmlformats.org/officeDocument/2006/relationships/tags" Target="../tags/tag1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image" Target="../media/image5.emf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oleObject" Target="../embeddings/oleObject11.bin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C756D8A3-69CA-FFB3-768A-EB582EA986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920551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35" imgH="435" progId="TCLayout.ActiveDocument.1">
                  <p:embed/>
                </p:oleObj>
              </mc:Choice>
              <mc:Fallback>
                <p:oleObj name="think-cell Slide" r:id="rId11" imgW="435" imgH="435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56D8A3-69CA-FFB3-768A-EB582EA986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3521F-226B-16C1-5EDF-C7FF29423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499" y="1412875"/>
            <a:ext cx="10977563" cy="46450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228600" lvl="0" indent="-228600" defTabSz="914377">
              <a:lnSpc>
                <a:spcPct val="100000"/>
              </a:lnSpc>
              <a:buClr>
                <a:schemeClr val="accent1"/>
              </a:buClr>
            </a:pPr>
            <a:r>
              <a:rPr lang="en-US"/>
              <a:t>Click to edit Master text styles</a:t>
            </a:r>
          </a:p>
          <a:p>
            <a:pPr marL="228600" lvl="1" indent="-228600" defTabSz="914377">
              <a:lnSpc>
                <a:spcPct val="100000"/>
              </a:lnSpc>
              <a:buClr>
                <a:schemeClr val="accent1"/>
              </a:buClr>
            </a:pPr>
            <a:r>
              <a:rPr lang="en-US"/>
              <a:t>Second level</a:t>
            </a:r>
          </a:p>
          <a:p>
            <a:pPr marL="228600" lvl="2" indent="-228600" defTabSz="914377">
              <a:lnSpc>
                <a:spcPct val="100000"/>
              </a:lnSpc>
              <a:buClr>
                <a:schemeClr val="accent1"/>
              </a:buClr>
            </a:pPr>
            <a:r>
              <a:rPr lang="en-US"/>
              <a:t>Third level</a:t>
            </a:r>
          </a:p>
          <a:p>
            <a:pPr marL="228600" lvl="3" indent="-228600" defTabSz="914377">
              <a:lnSpc>
                <a:spcPct val="100000"/>
              </a:lnSpc>
              <a:buClr>
                <a:schemeClr val="accent1"/>
              </a:buClr>
            </a:pPr>
            <a:r>
              <a:rPr lang="en-US"/>
              <a:t>Fourth level</a:t>
            </a:r>
          </a:p>
          <a:p>
            <a:pPr marL="228600" lvl="4" indent="-228600" defTabSz="914377">
              <a:lnSpc>
                <a:spcPct val="100000"/>
              </a:lnSpc>
              <a:buClr>
                <a:schemeClr val="accent1"/>
              </a:buClr>
            </a:pPr>
            <a:r>
              <a:rPr lang="en-US"/>
              <a:t>Fifth level</a:t>
            </a:r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FDFC7-FDAB-B846-7290-BF4F3FD03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8500" y="6356350"/>
            <a:ext cx="68453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Noto IKEA Latin" panose="020B0502040504020204" pitchFamily="34" charset="0"/>
              </a:defRPr>
            </a:lvl1pPr>
          </a:lstStyle>
          <a:p>
            <a:r>
              <a:rPr lang="en-US"/>
              <a:t>Footer: use this for sources and further clarifications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183BA-410D-24FA-052F-265A6658A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312" y="6356350"/>
            <a:ext cx="35969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Noto IKEA Latin" panose="020B0502040504020204" pitchFamily="34" charset="0"/>
              </a:defRPr>
            </a:lvl1pPr>
          </a:lstStyle>
          <a:p>
            <a:fld id="{17F1A164-B463-406D-BC87-293AF4B7F3A9}" type="slidenum">
              <a:rPr lang="en-NL" smtClean="0"/>
              <a:pPr/>
              <a:t>‹#›</a:t>
            </a:fld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281A41-94F0-BAB6-1FC5-B4E2AE4C111E}"/>
              </a:ext>
            </a:extLst>
          </p:cNvPr>
          <p:cNvSpPr/>
          <p:nvPr userDrawn="1"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FCD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131FEC7-396F-7995-5BA8-0CC4905F443F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452084" y="1449177"/>
            <a:ext cx="2879873" cy="359692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IKEA Latin" panose="020B0502040504020204" pitchFamily="34" charset="0"/>
                <a:ea typeface="+mn-ea"/>
                <a:cs typeface="+mn-cs"/>
              </a:defRPr>
            </a:lvl1pPr>
            <a:lvl2pPr marL="0" indent="-3429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© Ingka Holding B.V. 2020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14652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2" r:id="rId3"/>
    <p:sldLayoutId id="2147483705" r:id="rId4"/>
    <p:sldLayoutId id="2147483718" r:id="rId5"/>
    <p:sldLayoutId id="2147483720" r:id="rId6"/>
    <p:sldLayoutId id="2147483719" r:id="rId7"/>
    <p:sldLayoutId id="2147483723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400" kern="1200" smtClean="0">
          <a:solidFill>
            <a:schemeClr val="tx1"/>
          </a:solidFill>
          <a:latin typeface="Noto IKEA Latin" panose="020B050204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spc="0" smtClean="0">
          <a:solidFill>
            <a:schemeClr val="tx1"/>
          </a:solidFill>
          <a:latin typeface="Noto IKEA Latin" panose="020B050204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i="0" kern="1200" smtClean="0">
          <a:solidFill>
            <a:schemeClr val="tx1"/>
          </a:solidFill>
          <a:latin typeface="Noto IKEA Latin" panose="020B050204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Noto IKEA Latin" panose="020B050204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NL" sz="1400" kern="1200">
          <a:solidFill>
            <a:schemeClr val="tx1"/>
          </a:solidFill>
          <a:latin typeface="Noto IKEA Latin" panose="020B050204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97" userDrawn="1">
          <p15:clr>
            <a:srgbClr val="F26B43"/>
          </p15:clr>
        </p15:guide>
        <p15:guide id="4" pos="438" userDrawn="1">
          <p15:clr>
            <a:srgbClr val="F26B43"/>
          </p15:clr>
        </p15:guide>
        <p15:guide id="5" pos="7355" userDrawn="1">
          <p15:clr>
            <a:srgbClr val="F26B43"/>
          </p15:clr>
        </p15:guide>
        <p15:guide id="6" orient="horz" pos="913" userDrawn="1">
          <p15:clr>
            <a:srgbClr val="F26B43"/>
          </p15:clr>
        </p15:guide>
        <p15:guide id="7" orient="horz" pos="383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2C635CA-E8E9-CDA1-E141-46ABFD9E49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682922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10" imgH="409" progId="TCLayout.ActiveDocument.1">
                  <p:embed/>
                </p:oleObj>
              </mc:Choice>
              <mc:Fallback>
                <p:oleObj name="think-cell Slide" r:id="rId15" imgW="410" imgH="409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2C635CA-E8E9-CDA1-E141-46ABFD9E49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C626F5-3B0E-5783-1BFE-3FD9D4AC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BA7BF-C674-83BC-8AFF-58A4AE8FC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71708-AD14-4AA5-855F-DD0836901B0B}" type="datetimeFigureOut">
              <a:rPr lang="nl-NL" smtClean="0"/>
              <a:t>18-3-2025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8485-79FE-3A00-29F5-7E7B03DC6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CE44D-ACF6-0449-A9DC-126AC11B2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3298E-A6BE-4DA4-9CFB-3A9F8086154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86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5A5DD5-5E6D-DC56-91C7-D3413DE56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329797602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5" imgW="7772400" imgH="10058400" progId="TCLayout.ActiveDocument.1">
                  <p:embed/>
                </p:oleObj>
              </mc:Choice>
              <mc:Fallback>
                <p:oleObj name="think-cell Slide" r:id="rId3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5A5DD5-5E6D-DC56-91C7-D3413DE56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ACB91E2-3B66-45F9-9013-0E72376131F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452084" y="1449177"/>
            <a:ext cx="2879873" cy="359692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IKEA Latin" panose="020B0502040504020204" pitchFamily="34" charset="0"/>
                <a:ea typeface="+mn-ea"/>
                <a:cs typeface="+mn-cs"/>
              </a:defRPr>
            </a:lvl1pPr>
            <a:lvl2pPr marL="0" indent="-3429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© Ingka Holding B.V. 2022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82741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9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1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0.xml"/><Relationship Id="rId6" Type="http://schemas.openxmlformats.org/officeDocument/2006/relationships/image" Target="../media/image14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1.xml"/><Relationship Id="rId5" Type="http://schemas.openxmlformats.org/officeDocument/2006/relationships/image" Target="../media/image14.png"/><Relationship Id="rId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2.xml"/><Relationship Id="rId5" Type="http://schemas.openxmlformats.org/officeDocument/2006/relationships/image" Target="../media/image15.jpeg"/><Relationship Id="rId4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3.xml"/><Relationship Id="rId5" Type="http://schemas.openxmlformats.org/officeDocument/2006/relationships/image" Target="../media/image15.jpeg"/><Relationship Id="rId4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26" Type="http://schemas.openxmlformats.org/officeDocument/2006/relationships/image" Target="../media/image16.png"/><Relationship Id="rId3" Type="http://schemas.openxmlformats.org/officeDocument/2006/relationships/tags" Target="../tags/tag36.xml"/><Relationship Id="rId21" Type="http://schemas.openxmlformats.org/officeDocument/2006/relationships/oleObject" Target="../embeddings/oleObject25.bin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5" Type="http://schemas.openxmlformats.org/officeDocument/2006/relationships/chart" Target="../charts/chart2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slideLayout" Target="../slideLayouts/slideLayout20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chart" Target="../charts/chart1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image" Target="../media/image15.jpeg"/><Relationship Id="rId10" Type="http://schemas.openxmlformats.org/officeDocument/2006/relationships/tags" Target="../tags/tag43.xml"/><Relationship Id="rId19" Type="http://schemas.openxmlformats.org/officeDocument/2006/relationships/tags" Target="../tags/tag52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chart" Target="../charts/chart3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hyperlink" Target="mailto:Geert.Adriaans@ingka.ikea.com" TargetMode="Externa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19.emf"/><Relationship Id="rId5" Type="http://schemas.openxmlformats.org/officeDocument/2006/relationships/tags" Target="../tags/tag58.xml"/><Relationship Id="rId10" Type="http://schemas.openxmlformats.org/officeDocument/2006/relationships/oleObject" Target="../embeddings/oleObject27.bin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2.xml"/><Relationship Id="rId5" Type="http://schemas.openxmlformats.org/officeDocument/2006/relationships/image" Target="../media/image14.png"/><Relationship Id="rId4" Type="http://schemas.openxmlformats.org/officeDocument/2006/relationships/image" Target="../media/image2.emf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9" Type="http://schemas.openxmlformats.org/officeDocument/2006/relationships/chart" Target="../charts/chart11.xml"/><Relationship Id="rId21" Type="http://schemas.openxmlformats.org/officeDocument/2006/relationships/tags" Target="../tags/tag83.xml"/><Relationship Id="rId34" Type="http://schemas.openxmlformats.org/officeDocument/2006/relationships/chart" Target="../charts/chart6.xml"/><Relationship Id="rId42" Type="http://schemas.openxmlformats.org/officeDocument/2006/relationships/chart" Target="../charts/chart14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9" Type="http://schemas.openxmlformats.org/officeDocument/2006/relationships/notesSlide" Target="../notesSlides/notesSlide13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chart" Target="../charts/chart4.xml"/><Relationship Id="rId37" Type="http://schemas.openxmlformats.org/officeDocument/2006/relationships/chart" Target="../charts/chart9.xml"/><Relationship Id="rId40" Type="http://schemas.openxmlformats.org/officeDocument/2006/relationships/chart" Target="../charts/chart12.xml"/><Relationship Id="rId45" Type="http://schemas.openxmlformats.org/officeDocument/2006/relationships/chart" Target="../charts/chart17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slideLayout" Target="../slideLayouts/slideLayout20.xml"/><Relationship Id="rId36" Type="http://schemas.openxmlformats.org/officeDocument/2006/relationships/chart" Target="../charts/chart8.xml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image" Target="../media/image2.emf"/><Relationship Id="rId44" Type="http://schemas.openxmlformats.org/officeDocument/2006/relationships/chart" Target="../charts/chart16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oleObject" Target="../embeddings/oleObject29.bin"/><Relationship Id="rId35" Type="http://schemas.openxmlformats.org/officeDocument/2006/relationships/chart" Target="../charts/chart7.xml"/><Relationship Id="rId43" Type="http://schemas.openxmlformats.org/officeDocument/2006/relationships/chart" Target="../charts/chart15.xml"/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chart" Target="../charts/chart5.xml"/><Relationship Id="rId38" Type="http://schemas.openxmlformats.org/officeDocument/2006/relationships/chart" Target="../charts/chart10.xml"/><Relationship Id="rId20" Type="http://schemas.openxmlformats.org/officeDocument/2006/relationships/tags" Target="../tags/tag82.xml"/><Relationship Id="rId41" Type="http://schemas.openxmlformats.org/officeDocument/2006/relationships/chart" Target="../charts/char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chart" Target="../charts/chart18.xml"/><Relationship Id="rId5" Type="http://schemas.openxmlformats.org/officeDocument/2006/relationships/tags" Target="../tags/tag94.xml"/><Relationship Id="rId10" Type="http://schemas.openxmlformats.org/officeDocument/2006/relationships/image" Target="../media/image21.emf"/><Relationship Id="rId4" Type="http://schemas.openxmlformats.org/officeDocument/2006/relationships/tags" Target="../tags/tag93.xml"/><Relationship Id="rId9" Type="http://schemas.openxmlformats.org/officeDocument/2006/relationships/oleObject" Target="../embeddings/oleObject3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chart" Target="../charts/chart19.xml"/><Relationship Id="rId5" Type="http://schemas.openxmlformats.org/officeDocument/2006/relationships/tags" Target="../tags/tag101.xml"/><Relationship Id="rId10" Type="http://schemas.openxmlformats.org/officeDocument/2006/relationships/image" Target="../media/image21.emf"/><Relationship Id="rId4" Type="http://schemas.openxmlformats.org/officeDocument/2006/relationships/tags" Target="../tags/tag100.xml"/><Relationship Id="rId9" Type="http://schemas.openxmlformats.org/officeDocument/2006/relationships/oleObject" Target="../embeddings/oleObject3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chart" Target="../charts/chart20.xml"/><Relationship Id="rId5" Type="http://schemas.openxmlformats.org/officeDocument/2006/relationships/tags" Target="../tags/tag108.xml"/><Relationship Id="rId10" Type="http://schemas.openxmlformats.org/officeDocument/2006/relationships/image" Target="../media/image21.emf"/><Relationship Id="rId4" Type="http://schemas.openxmlformats.org/officeDocument/2006/relationships/tags" Target="../tags/tag107.xml"/><Relationship Id="rId9" Type="http://schemas.openxmlformats.org/officeDocument/2006/relationships/oleObject" Target="../embeddings/oleObject32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chart" Target="../charts/chart21.xml"/><Relationship Id="rId5" Type="http://schemas.openxmlformats.org/officeDocument/2006/relationships/tags" Target="../tags/tag115.xml"/><Relationship Id="rId10" Type="http://schemas.openxmlformats.org/officeDocument/2006/relationships/image" Target="../media/image21.emf"/><Relationship Id="rId4" Type="http://schemas.openxmlformats.org/officeDocument/2006/relationships/tags" Target="../tags/tag114.xml"/><Relationship Id="rId9" Type="http://schemas.openxmlformats.org/officeDocument/2006/relationships/oleObject" Target="../embeddings/oleObject33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chart" Target="../charts/chart22.xml"/><Relationship Id="rId5" Type="http://schemas.openxmlformats.org/officeDocument/2006/relationships/tags" Target="../tags/tag122.xml"/><Relationship Id="rId10" Type="http://schemas.openxmlformats.org/officeDocument/2006/relationships/image" Target="../media/image21.emf"/><Relationship Id="rId4" Type="http://schemas.openxmlformats.org/officeDocument/2006/relationships/tags" Target="../tags/tag121.xml"/><Relationship Id="rId9" Type="http://schemas.openxmlformats.org/officeDocument/2006/relationships/oleObject" Target="../embeddings/oleObject34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chart" Target="../charts/chart23.xml"/><Relationship Id="rId5" Type="http://schemas.openxmlformats.org/officeDocument/2006/relationships/tags" Target="../tags/tag129.xml"/><Relationship Id="rId10" Type="http://schemas.openxmlformats.org/officeDocument/2006/relationships/image" Target="../media/image21.emf"/><Relationship Id="rId4" Type="http://schemas.openxmlformats.org/officeDocument/2006/relationships/tags" Target="../tags/tag128.xml"/><Relationship Id="rId9" Type="http://schemas.openxmlformats.org/officeDocument/2006/relationships/oleObject" Target="../embeddings/oleObject3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32.xml"/><Relationship Id="rId5" Type="http://schemas.openxmlformats.org/officeDocument/2006/relationships/image" Target="../media/image14.png"/><Relationship Id="rId4" Type="http://schemas.openxmlformats.org/officeDocument/2006/relationships/image" Target="../media/image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tags" Target="../tags/tag135.xml"/><Relationship Id="rId7" Type="http://schemas.openxmlformats.org/officeDocument/2006/relationships/oleObject" Target="../embeddings/oleObject37.bin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20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9" Type="http://schemas.openxmlformats.org/officeDocument/2006/relationships/chart" Target="../charts/char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38.xml"/><Relationship Id="rId5" Type="http://schemas.openxmlformats.org/officeDocument/2006/relationships/image" Target="../media/image22.jpeg"/><Relationship Id="rId4" Type="http://schemas.openxmlformats.org/officeDocument/2006/relationships/image" Target="../media/image21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39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3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.emf"/><Relationship Id="rId9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chart" Target="../charts/chart25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image" Target="../media/image21.emf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oleObject" Target="../embeddings/oleObject40.bin"/><Relationship Id="rId5" Type="http://schemas.openxmlformats.org/officeDocument/2006/relationships/tags" Target="../tags/tag144.xml"/><Relationship Id="rId10" Type="http://schemas.openxmlformats.org/officeDocument/2006/relationships/notesSlide" Target="../notesSlides/notesSlide14.xml"/><Relationship Id="rId4" Type="http://schemas.openxmlformats.org/officeDocument/2006/relationships/tags" Target="../tags/tag143.xml"/><Relationship Id="rId9" Type="http://schemas.openxmlformats.org/officeDocument/2006/relationships/slideLayout" Target="../slideLayouts/slideLayout20.xml"/><Relationship Id="rId14" Type="http://schemas.openxmlformats.org/officeDocument/2006/relationships/chart" Target="../charts/char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10.jpeg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48.xml"/><Relationship Id="rId5" Type="http://schemas.openxmlformats.org/officeDocument/2006/relationships/image" Target="../media/image14.png"/><Relationship Id="rId4" Type="http://schemas.openxmlformats.org/officeDocument/2006/relationships/image" Target="../media/image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9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12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oup of people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1F691BDE-42B7-6D7F-04D1-3D3BC5B4C7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7865" b="7865"/>
          <a:stretch>
            <a:fillRect/>
          </a:stretch>
        </p:blipFill>
        <p:spPr/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7D75FBA-07DE-AFC4-A66C-BCA5BAD78EE4}"/>
              </a:ext>
            </a:extLst>
          </p:cNvPr>
          <p:cNvSpPr/>
          <p:nvPr/>
        </p:nvSpPr>
        <p:spPr>
          <a:xfrm>
            <a:off x="-895350" y="3124200"/>
            <a:ext cx="4680000" cy="4680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Noto IKEA Latin" panose="020B0502040504020204" pitchFamily="34" charset="0"/>
              </a:rPr>
              <a:t>Storytelling workshop</a:t>
            </a:r>
            <a:br>
              <a:rPr lang="en-US" b="1" dirty="0">
                <a:solidFill>
                  <a:schemeClr val="tx1"/>
                </a:solidFill>
                <a:latin typeface="Noto IKEA Latin" panose="020B0502040504020204" pitchFamily="34" charset="0"/>
              </a:rPr>
            </a:br>
            <a:r>
              <a:rPr lang="en-US" b="1" dirty="0">
                <a:solidFill>
                  <a:schemeClr val="tx1"/>
                </a:solidFill>
                <a:latin typeface="Noto IKEA Latin" panose="020B0502040504020204" pitchFamily="34" charset="0"/>
              </a:rPr>
              <a:t>March 2025</a:t>
            </a:r>
            <a:endParaRPr lang="en-NL" b="1" dirty="0">
              <a:solidFill>
                <a:schemeClr val="tx1"/>
              </a:solidFill>
              <a:latin typeface="Noto IKEA Lati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5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35" imgH="435" progId="TCLayout.ActiveDocument.1">
                  <p:embed/>
                </p:oleObj>
              </mc:Choice>
              <mc:Fallback>
                <p:oleObj name="think-cell Slide" r:id="rId4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41C3E9-630B-F5BE-B292-3C0B3D5CE208}"/>
              </a:ext>
            </a:extLst>
          </p:cNvPr>
          <p:cNvSpPr txBox="1"/>
          <p:nvPr/>
        </p:nvSpPr>
        <p:spPr>
          <a:xfrm>
            <a:off x="2151776" y="3994149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A2634-9CB4-124F-DF52-A6C369E88BEE}"/>
              </a:ext>
            </a:extLst>
          </p:cNvPr>
          <p:cNvSpPr txBox="1"/>
          <p:nvPr/>
        </p:nvSpPr>
        <p:spPr>
          <a:xfrm>
            <a:off x="8191850" y="3994149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Deck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69D191-0E62-B831-A101-DB444001122D}"/>
              </a:ext>
            </a:extLst>
          </p:cNvPr>
          <p:cNvSpPr/>
          <p:nvPr/>
        </p:nvSpPr>
        <p:spPr>
          <a:xfrm>
            <a:off x="1493241" y="1937857"/>
            <a:ext cx="3296873" cy="1778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IKEA is looking to grow revenue with a new store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/>
              </a:rPr>
              <a:t>We need to decide where to open the new store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/>
              </a:rPr>
              <a:t>Where should IKEA open its new store?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CF2469-7E2C-DA10-ABF4-03F1C56DF9BD}"/>
              </a:ext>
            </a:extLst>
          </p:cNvPr>
          <p:cNvSpPr/>
          <p:nvPr/>
        </p:nvSpPr>
        <p:spPr>
          <a:xfrm>
            <a:off x="7197755" y="1777244"/>
            <a:ext cx="3061981" cy="16517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8CEAB2-FEB5-C6B1-3421-7C8CA88F2B19}"/>
              </a:ext>
            </a:extLst>
          </p:cNvPr>
          <p:cNvSpPr/>
          <p:nvPr/>
        </p:nvSpPr>
        <p:spPr>
          <a:xfrm>
            <a:off x="7350155" y="1929644"/>
            <a:ext cx="3061981" cy="16517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DA5844-188C-A666-8EAE-4C2608669188}"/>
              </a:ext>
            </a:extLst>
          </p:cNvPr>
          <p:cNvSpPr/>
          <p:nvPr/>
        </p:nvSpPr>
        <p:spPr>
          <a:xfrm>
            <a:off x="7502555" y="2082044"/>
            <a:ext cx="3061981" cy="16517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44EE9C-F24E-31F4-C1EC-B06043F52111}"/>
              </a:ext>
            </a:extLst>
          </p:cNvPr>
          <p:cNvSpPr/>
          <p:nvPr/>
        </p:nvSpPr>
        <p:spPr>
          <a:xfrm>
            <a:off x="7654955" y="2234444"/>
            <a:ext cx="3061981" cy="16517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IKEA should open its new store in ___________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7927221-C5D4-00B0-6FF0-AE41CB8533E3}"/>
              </a:ext>
            </a:extLst>
          </p:cNvPr>
          <p:cNvSpPr/>
          <p:nvPr/>
        </p:nvSpPr>
        <p:spPr>
          <a:xfrm>
            <a:off x="5280870" y="2644527"/>
            <a:ext cx="1426129" cy="365125"/>
          </a:xfrm>
          <a:prstGeom prst="rightArrow">
            <a:avLst>
              <a:gd name="adj1" fmla="val 50000"/>
              <a:gd name="adj2" fmla="val 121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82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35" imgH="435" progId="TCLayout.ActiveDocument.1">
                  <p:embed/>
                </p:oleObj>
              </mc:Choice>
              <mc:Fallback>
                <p:oleObj name="think-cell Slide" r:id="rId4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8C5E2-ABBC-3A60-2C5D-F378D0B88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/>
              <a:t>How to tell a story</a:t>
            </a:r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C2610D-0EB2-D06E-9B63-02509400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CC987-4D71-E309-B90A-B304491C9591}"/>
              </a:ext>
            </a:extLst>
          </p:cNvPr>
          <p:cNvSpPr/>
          <p:nvPr/>
        </p:nvSpPr>
        <p:spPr>
          <a:xfrm>
            <a:off x="698499" y="1868803"/>
            <a:ext cx="4576407" cy="39783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building a presentation, you have one primary goal: to make it as easy as possible for the audience to understand what you are trying to tell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presentations tend to have a lot of data and information, which makes it difficult for the audience to grasp the key insights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63410-9AD6-E3F2-E8D5-D4EF5BC197DC}"/>
              </a:ext>
            </a:extLst>
          </p:cNvPr>
          <p:cNvSpPr/>
          <p:nvPr/>
        </p:nvSpPr>
        <p:spPr>
          <a:xfrm>
            <a:off x="6831822" y="1868803"/>
            <a:ext cx="4576407" cy="39783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you structure your deck such that it is clear, insightful and engaging?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two important concepts: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SCQA Framework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Pyramid Principle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58A9B3E-5CAD-1147-764C-7B3CAC3F95CF}"/>
              </a:ext>
            </a:extLst>
          </p:cNvPr>
          <p:cNvSpPr/>
          <p:nvPr/>
        </p:nvSpPr>
        <p:spPr>
          <a:xfrm>
            <a:off x="5640394" y="2741235"/>
            <a:ext cx="911211" cy="2230071"/>
          </a:xfrm>
          <a:prstGeom prst="rightArrow">
            <a:avLst>
              <a:gd name="adj1" fmla="val 50000"/>
              <a:gd name="adj2" fmla="val 121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27A8C7A-CCC8-5277-52C9-4A6F0229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0" y="6356350"/>
            <a:ext cx="6650821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Source: Analyst Academy</a:t>
            </a:r>
            <a:endParaRPr kumimoji="0" lang="en-NL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4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96D6B63-0165-8EE2-59FE-3CC2AE834D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9149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96D6B63-0165-8EE2-59FE-3CC2AE834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 pyramid in the desert&#10;&#10;Description automatically generated with low confidence">
            <a:extLst>
              <a:ext uri="{FF2B5EF4-FFF2-40B4-BE49-F238E27FC236}">
                <a16:creationId xmlns:a16="http://schemas.microsoft.com/office/drawing/2014/main" id="{7366A001-EA5F-8FD0-C44A-36FD3B9BA9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9667" r="1966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2575A3-8901-5138-329A-D5001778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Pyramid principle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743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F9E6688F-4F82-6422-B82B-7E4B9E481A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09674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35" imgH="435" progId="TCLayout.ActiveDocument.1">
                  <p:embed/>
                </p:oleObj>
              </mc:Choice>
              <mc:Fallback>
                <p:oleObj name="think-cell Slide" r:id="rId4" imgW="435" imgH="43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E6688F-4F82-6422-B82B-7E4B9E481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5E914-E476-EA16-D09C-0E5C90C3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Source: Barbara Minto, The Pyramid Principle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45CE2-8AC1-18D4-C779-16556A8BCC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816A-5300-A95D-72F9-191E3038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The pyramid principle is an effective way of communicating information</a:t>
            </a:r>
            <a:endParaRPr lang="en-NL"/>
          </a:p>
        </p:txBody>
      </p:sp>
      <p:pic>
        <p:nvPicPr>
          <p:cNvPr id="1026" name="Picture 2" descr="Barbara Minto">
            <a:extLst>
              <a:ext uri="{FF2B5EF4-FFF2-40B4-BE49-F238E27FC236}">
                <a16:creationId xmlns:a16="http://schemas.microsoft.com/office/drawing/2014/main" id="{FDEFE334-E261-6AF8-7DD3-5531B2BA1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999" y="2108504"/>
            <a:ext cx="47625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BFBE7D-A013-A636-21A1-D323CFBAD275}"/>
              </a:ext>
            </a:extLst>
          </p:cNvPr>
          <p:cNvSpPr txBox="1"/>
          <p:nvPr/>
        </p:nvSpPr>
        <p:spPr>
          <a:xfrm>
            <a:off x="1726923" y="2551779"/>
            <a:ext cx="392645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Noto IKEA Latin" panose="020B0502040504020204" pitchFamily="34" charset="0"/>
              </a:rPr>
              <a:t>What should we do?</a:t>
            </a:r>
            <a:endParaRPr lang="en-NL" dirty="0">
              <a:latin typeface="Noto IKEA Latin" panose="020B050204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BE35FA-210E-09F9-0BFE-A5DC2A99A0E1}"/>
              </a:ext>
            </a:extLst>
          </p:cNvPr>
          <p:cNvSpPr txBox="1"/>
          <p:nvPr/>
        </p:nvSpPr>
        <p:spPr>
          <a:xfrm>
            <a:off x="1726923" y="3313934"/>
            <a:ext cx="392645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Noto IKEA Latin" panose="020B0502040504020204" pitchFamily="34" charset="0"/>
              </a:rPr>
              <a:t>MECE arguments</a:t>
            </a:r>
            <a:endParaRPr lang="en-NL">
              <a:latin typeface="Noto IKEA Latin" panose="020B050204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AC535B-955E-F0BA-1AA3-D62EADCBE92B}"/>
              </a:ext>
            </a:extLst>
          </p:cNvPr>
          <p:cNvSpPr txBox="1"/>
          <p:nvPr/>
        </p:nvSpPr>
        <p:spPr>
          <a:xfrm>
            <a:off x="1726923" y="4076089"/>
            <a:ext cx="392645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Noto IKEA Latin" panose="020B0502040504020204" pitchFamily="34" charset="0"/>
              </a:rPr>
              <a:t>Evidence</a:t>
            </a:r>
            <a:endParaRPr lang="en-NL">
              <a:latin typeface="Noto IKEA Latin" panose="020B0502040504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1C286F0-41D1-A030-0C56-F2838BD2AAFF}"/>
              </a:ext>
            </a:extLst>
          </p:cNvPr>
          <p:cNvSpPr/>
          <p:nvPr/>
        </p:nvSpPr>
        <p:spPr>
          <a:xfrm>
            <a:off x="5897086" y="2620981"/>
            <a:ext cx="495631" cy="230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11F281A-EE99-3435-C8FD-1FE5FF12CD83}"/>
              </a:ext>
            </a:extLst>
          </p:cNvPr>
          <p:cNvSpPr/>
          <p:nvPr/>
        </p:nvSpPr>
        <p:spPr>
          <a:xfrm>
            <a:off x="5897086" y="3383306"/>
            <a:ext cx="495631" cy="230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03212E7-9FAF-BC27-87BC-5B220A886D8F}"/>
              </a:ext>
            </a:extLst>
          </p:cNvPr>
          <p:cNvSpPr/>
          <p:nvPr/>
        </p:nvSpPr>
        <p:spPr>
          <a:xfrm>
            <a:off x="5897086" y="4145631"/>
            <a:ext cx="495631" cy="230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5382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56840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35" imgH="435" progId="TCLayout.ActiveDocument.1">
                  <p:embed/>
                </p:oleObj>
              </mc:Choice>
              <mc:Fallback>
                <p:oleObj name="think-cell Slide" r:id="rId4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3A2D01-C4A4-4CD0-A324-2E501E13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Source: Analyst Academy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8C5E2-ABBC-3A60-2C5D-F378D0B88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Pyramid principle based solution to the question</a:t>
            </a:r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C2610D-0EB2-D06E-9B63-02509400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Where should Disney build a new theme park?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AC9AC1-92AA-1ED5-495B-097609798189}"/>
              </a:ext>
            </a:extLst>
          </p:cNvPr>
          <p:cNvSpPr/>
          <p:nvPr/>
        </p:nvSpPr>
        <p:spPr>
          <a:xfrm>
            <a:off x="4939018" y="1849140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Noto IKEA Latin" panose="020B0502040504020204" pitchFamily="34" charset="0"/>
              </a:rPr>
              <a:t>Disney should open a theme park in Rio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DD8F0-6267-A239-C7D1-DB493D5A1C5E}"/>
              </a:ext>
            </a:extLst>
          </p:cNvPr>
          <p:cNvSpPr/>
          <p:nvPr/>
        </p:nvSpPr>
        <p:spPr>
          <a:xfrm>
            <a:off x="7638878" y="3182369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Noto IKEA Latin" panose="020B0502040504020204" pitchFamily="34" charset="0"/>
              </a:rPr>
              <a:t>Disney brand is strong in Brazil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7414B-063A-3B86-60C0-3E5AC4DC2B8F}"/>
              </a:ext>
            </a:extLst>
          </p:cNvPr>
          <p:cNvSpPr/>
          <p:nvPr/>
        </p:nvSpPr>
        <p:spPr>
          <a:xfrm>
            <a:off x="2239161" y="3182369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Noto IKEA Latin" panose="020B0502040504020204" pitchFamily="34" charset="0"/>
              </a:rPr>
              <a:t>Rio is a major tourist destination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D8E31-8A13-6B9C-E65A-C43297FB3A55}"/>
              </a:ext>
            </a:extLst>
          </p:cNvPr>
          <p:cNvSpPr/>
          <p:nvPr/>
        </p:nvSpPr>
        <p:spPr>
          <a:xfrm>
            <a:off x="698499" y="4543086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Noto IKEA Latin" panose="020B0502040504020204" pitchFamily="34" charset="0"/>
              </a:rPr>
              <a:t>2M foreign tourists visit per year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94D867-73FF-76C3-A102-1221CB2D932D}"/>
              </a:ext>
            </a:extLst>
          </p:cNvPr>
          <p:cNvSpPr/>
          <p:nvPr/>
        </p:nvSpPr>
        <p:spPr>
          <a:xfrm>
            <a:off x="3586366" y="4543086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Noto IKEA Latin" panose="020B0502040504020204" pitchFamily="34" charset="0"/>
              </a:rPr>
              <a:t>3M Brazilian tourists visit per year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2D8DE3-1339-5DB9-51D3-FC02DD81D920}"/>
              </a:ext>
            </a:extLst>
          </p:cNvPr>
          <p:cNvSpPr/>
          <p:nvPr/>
        </p:nvSpPr>
        <p:spPr>
          <a:xfrm>
            <a:off x="6474233" y="4543086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Noto IKEA Latin" panose="020B0502040504020204" pitchFamily="34" charset="0"/>
              </a:rPr>
              <a:t>1/3 of Brazilians that travel in the US visit Disney World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8859A-69E9-CFC6-2A4A-6E286F910B1E}"/>
              </a:ext>
            </a:extLst>
          </p:cNvPr>
          <p:cNvSpPr/>
          <p:nvPr/>
        </p:nvSpPr>
        <p:spPr>
          <a:xfrm>
            <a:off x="9362099" y="4543086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Noto IKEA Latin" panose="020B0502040504020204" pitchFamily="34" charset="0"/>
              </a:rPr>
              <a:t>Disney movies are popular in Brazil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381A67-D356-3411-55C5-8298379D594C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3396143" y="2692866"/>
            <a:ext cx="2699857" cy="48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BDBA95-32FB-8A9A-0D2E-1C71E02D6008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6096000" y="2692866"/>
            <a:ext cx="2699860" cy="48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53F346-6A3B-A28D-CDA8-25481CCCF5B4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1855481" y="4026095"/>
            <a:ext cx="1540662" cy="51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ADED52-9D1C-13DA-AA82-A8E7E397DCB6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396143" y="4026095"/>
            <a:ext cx="1347205" cy="51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06BF90-C4A3-DE75-36E3-D80655719170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7631215" y="4026095"/>
            <a:ext cx="1164645" cy="51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977083-AABC-A28C-60C7-05F90AEFAD7C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8795860" y="4026095"/>
            <a:ext cx="1723221" cy="51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566E739-1E99-9401-4235-458336B4B8A7}"/>
              </a:ext>
            </a:extLst>
          </p:cNvPr>
          <p:cNvSpPr/>
          <p:nvPr/>
        </p:nvSpPr>
        <p:spPr>
          <a:xfrm>
            <a:off x="4392359" y="3057737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accent1"/>
                </a:solidFill>
                <a:latin typeface="Noto IKEA Latin" panose="020B0502040504020204" pitchFamily="34" charset="0"/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01A1FA-E673-9DDA-4AFD-DCB3BF656EF7}"/>
              </a:ext>
            </a:extLst>
          </p:cNvPr>
          <p:cNvSpPr/>
          <p:nvPr/>
        </p:nvSpPr>
        <p:spPr>
          <a:xfrm>
            <a:off x="9783699" y="3057737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accent1"/>
                </a:solidFill>
                <a:latin typeface="Noto IKEA Latin" panose="020B0502040504020204" pitchFamily="34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6D7BAC-FB93-156B-01DE-C5ED179EE2BC}"/>
              </a:ext>
            </a:extLst>
          </p:cNvPr>
          <p:cNvSpPr/>
          <p:nvPr/>
        </p:nvSpPr>
        <p:spPr>
          <a:xfrm>
            <a:off x="2863581" y="4399086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b="1">
                <a:solidFill>
                  <a:schemeClr val="accent1"/>
                </a:solidFill>
                <a:latin typeface="Noto IKEA Latin" panose="020B0502040504020204" pitchFamily="34" charset="0"/>
              </a:rPr>
              <a:t>1.1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737034-159A-92F5-01CA-3711A8BAD7A2}"/>
              </a:ext>
            </a:extLst>
          </p:cNvPr>
          <p:cNvSpPr/>
          <p:nvPr/>
        </p:nvSpPr>
        <p:spPr>
          <a:xfrm>
            <a:off x="5747911" y="4399086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b="1">
                <a:solidFill>
                  <a:schemeClr val="accent1"/>
                </a:solidFill>
                <a:latin typeface="Noto IKEA Latin" panose="020B0502040504020204" pitchFamily="34" charset="0"/>
              </a:rPr>
              <a:t>1.2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943B46-6AB4-B433-8661-2AD772F4725F}"/>
              </a:ext>
            </a:extLst>
          </p:cNvPr>
          <p:cNvSpPr/>
          <p:nvPr/>
        </p:nvSpPr>
        <p:spPr>
          <a:xfrm>
            <a:off x="8651859" y="4399086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b="1">
                <a:solidFill>
                  <a:schemeClr val="accent1"/>
                </a:solidFill>
                <a:latin typeface="Noto IKEA Latin" panose="020B0502040504020204" pitchFamily="34" charset="0"/>
              </a:rPr>
              <a:t>2.1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C3FA8C-7BF6-F7FA-15F8-AD490270D070}"/>
              </a:ext>
            </a:extLst>
          </p:cNvPr>
          <p:cNvSpPr/>
          <p:nvPr/>
        </p:nvSpPr>
        <p:spPr>
          <a:xfrm>
            <a:off x="11532062" y="4399086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b="1">
                <a:solidFill>
                  <a:schemeClr val="accent1"/>
                </a:solidFill>
                <a:latin typeface="Noto IKEA Latin" panose="020B0502040504020204" pitchFamily="34" charset="0"/>
              </a:rPr>
              <a:t>2.2</a:t>
            </a:r>
          </a:p>
        </p:txBody>
      </p:sp>
    </p:spTree>
    <p:extLst>
      <p:ext uri="{BB962C8B-B14F-4D97-AF65-F5344CB8AC3E}">
        <p14:creationId xmlns:p14="http://schemas.microsoft.com/office/powerpoint/2010/main" val="3399776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35" imgH="435" progId="TCLayout.ActiveDocument.1">
                  <p:embed/>
                </p:oleObj>
              </mc:Choice>
              <mc:Fallback>
                <p:oleObj name="think-cell Slide" r:id="rId4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3A2D01-C4A4-4CD0-A324-2E501E13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Source: Analyst Academy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8C5E2-ABBC-3A60-2C5D-F378D0B88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pyramid principle to presentation order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C2610D-0EB2-D06E-9B63-02509400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Where should Disney build a new theme park?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AC9AC1-92AA-1ED5-495B-097609798189}"/>
              </a:ext>
            </a:extLst>
          </p:cNvPr>
          <p:cNvSpPr/>
          <p:nvPr/>
        </p:nvSpPr>
        <p:spPr>
          <a:xfrm>
            <a:off x="4981630" y="1863474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Noto IKEA Latin" panose="020B0502040504020204" pitchFamily="34" charset="0"/>
              </a:rPr>
              <a:t>Disney should open a theme park in Rio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DD8F0-6267-A239-C7D1-DB493D5A1C5E}"/>
              </a:ext>
            </a:extLst>
          </p:cNvPr>
          <p:cNvSpPr/>
          <p:nvPr/>
        </p:nvSpPr>
        <p:spPr>
          <a:xfrm>
            <a:off x="8149860" y="3158267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Noto IKEA Latin" panose="020B0502040504020204" pitchFamily="34" charset="0"/>
              </a:rPr>
              <a:t>3M Brazilian tourists visit per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7414B-063A-3B86-60C0-3E5AC4DC2B8F}"/>
              </a:ext>
            </a:extLst>
          </p:cNvPr>
          <p:cNvSpPr/>
          <p:nvPr/>
        </p:nvSpPr>
        <p:spPr>
          <a:xfrm>
            <a:off x="8149860" y="1863474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  <a:latin typeface="Noto IKEA Latin" panose="020B0502040504020204" pitchFamily="34" charset="0"/>
              </a:rPr>
              <a:t>Rio is a major tourist destination</a:t>
            </a:r>
          </a:p>
          <a:p>
            <a:pPr algn="ctr"/>
            <a:endParaRPr lang="en-GB" sz="1000" dirty="0">
              <a:solidFill>
                <a:schemeClr val="tx1"/>
              </a:solidFill>
              <a:latin typeface="Noto IKEA Latin" panose="020B0502040504020204" pitchFamily="34" charset="0"/>
            </a:endParaRPr>
          </a:p>
          <a:p>
            <a:pPr algn="ctr"/>
            <a:r>
              <a:rPr lang="en-GB" sz="1000" dirty="0">
                <a:solidFill>
                  <a:schemeClr val="tx1"/>
                </a:solidFill>
                <a:latin typeface="Noto IKEA Latin" panose="020B0502040504020204" pitchFamily="34" charset="0"/>
              </a:rPr>
              <a:t>Disney brand is strong in Brazil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D8E31-8A13-6B9C-E65A-C43297FB3A55}"/>
              </a:ext>
            </a:extLst>
          </p:cNvPr>
          <p:cNvSpPr/>
          <p:nvPr/>
        </p:nvSpPr>
        <p:spPr>
          <a:xfrm>
            <a:off x="1813400" y="3162358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Noto IKEA Latin" panose="020B0502040504020204" pitchFamily="34" charset="0"/>
              </a:rPr>
              <a:t>Rio is a major tourist destination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94D867-73FF-76C3-A102-1221CB2D932D}"/>
              </a:ext>
            </a:extLst>
          </p:cNvPr>
          <p:cNvSpPr/>
          <p:nvPr/>
        </p:nvSpPr>
        <p:spPr>
          <a:xfrm>
            <a:off x="4981630" y="3158267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Noto IKEA Latin" panose="020B0502040504020204" pitchFamily="34" charset="0"/>
              </a:rPr>
              <a:t>2M foreign tourists visit per year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2D8DE3-1339-5DB9-51D3-FC02DD81D920}"/>
              </a:ext>
            </a:extLst>
          </p:cNvPr>
          <p:cNvSpPr/>
          <p:nvPr/>
        </p:nvSpPr>
        <p:spPr>
          <a:xfrm>
            <a:off x="1818313" y="4491496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Noto IKEA Latin" panose="020B0502040504020204" pitchFamily="34" charset="0"/>
              </a:rPr>
              <a:t>Disney brand is strong in Brazil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66E739-1E99-9401-4235-458336B4B8A7}"/>
              </a:ext>
            </a:extLst>
          </p:cNvPr>
          <p:cNvSpPr/>
          <p:nvPr/>
        </p:nvSpPr>
        <p:spPr>
          <a:xfrm>
            <a:off x="10303058" y="1969038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accent1"/>
                </a:solidFill>
                <a:latin typeface="Noto IKEA Latin" panose="020B0502040504020204" pitchFamily="34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36D7BAC-FB93-156B-01DE-C5ED179EE2BC}"/>
              </a:ext>
            </a:extLst>
          </p:cNvPr>
          <p:cNvSpPr/>
          <p:nvPr/>
        </p:nvSpPr>
        <p:spPr>
          <a:xfrm>
            <a:off x="3978482" y="3018358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accent1"/>
                </a:solidFill>
                <a:latin typeface="Noto IKEA Latin" panose="020B0502040504020204" pitchFamily="34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737034-159A-92F5-01CA-3711A8BAD7A2}"/>
              </a:ext>
            </a:extLst>
          </p:cNvPr>
          <p:cNvSpPr/>
          <p:nvPr/>
        </p:nvSpPr>
        <p:spPr>
          <a:xfrm>
            <a:off x="7143175" y="3014267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b="1" dirty="0">
                <a:solidFill>
                  <a:schemeClr val="accent1"/>
                </a:solidFill>
                <a:latin typeface="Noto IKEA Latin" panose="020B0502040504020204" pitchFamily="34" charset="0"/>
              </a:rPr>
              <a:t>1.1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943B46-6AB4-B433-8661-2AD772F4725F}"/>
              </a:ext>
            </a:extLst>
          </p:cNvPr>
          <p:cNvSpPr/>
          <p:nvPr/>
        </p:nvSpPr>
        <p:spPr>
          <a:xfrm>
            <a:off x="3995939" y="4347496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accent1"/>
                </a:solidFill>
                <a:latin typeface="Noto IKEA Latin" panose="020B0502040504020204" pitchFamily="34" charset="0"/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B7D76-A732-E292-4F9A-080F72CE2964}"/>
              </a:ext>
            </a:extLst>
          </p:cNvPr>
          <p:cNvSpPr/>
          <p:nvPr/>
        </p:nvSpPr>
        <p:spPr>
          <a:xfrm>
            <a:off x="4981630" y="4491496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Noto IKEA Latin" panose="020B0502040504020204" pitchFamily="34" charset="0"/>
              </a:rPr>
              <a:t>1/3 of Brazilians that travel in the US visit Disney World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68718C-CA30-1AC9-0E56-A3DF028B9660}"/>
              </a:ext>
            </a:extLst>
          </p:cNvPr>
          <p:cNvSpPr/>
          <p:nvPr/>
        </p:nvSpPr>
        <p:spPr>
          <a:xfrm>
            <a:off x="7151593" y="4347496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b="1" dirty="0">
                <a:solidFill>
                  <a:schemeClr val="accent1"/>
                </a:solidFill>
                <a:latin typeface="Noto IKEA Latin" panose="020B0502040504020204" pitchFamily="34" charset="0"/>
              </a:rPr>
              <a:t>2.1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4864BE-F155-0450-B55E-CE21F0B67897}"/>
              </a:ext>
            </a:extLst>
          </p:cNvPr>
          <p:cNvSpPr/>
          <p:nvPr/>
        </p:nvSpPr>
        <p:spPr>
          <a:xfrm>
            <a:off x="1818313" y="1863474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Noto IKEA Latin" panose="020B0502040504020204" pitchFamily="34" charset="0"/>
              </a:rPr>
              <a:t>SCQ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F7B086D-6257-93E8-BA35-CCC1E57D08AE}"/>
              </a:ext>
            </a:extLst>
          </p:cNvPr>
          <p:cNvSpPr/>
          <p:nvPr/>
        </p:nvSpPr>
        <p:spPr>
          <a:xfrm>
            <a:off x="4334965" y="2214790"/>
            <a:ext cx="439063" cy="23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C84B594-8EFC-C593-7B34-382E504E2868}"/>
              </a:ext>
            </a:extLst>
          </p:cNvPr>
          <p:cNvSpPr/>
          <p:nvPr/>
        </p:nvSpPr>
        <p:spPr>
          <a:xfrm>
            <a:off x="7503195" y="2214790"/>
            <a:ext cx="439063" cy="23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6579857-260D-7922-C97B-DB13F4A4EB7E}"/>
              </a:ext>
            </a:extLst>
          </p:cNvPr>
          <p:cNvSpPr/>
          <p:nvPr/>
        </p:nvSpPr>
        <p:spPr>
          <a:xfrm>
            <a:off x="10671425" y="2214790"/>
            <a:ext cx="439063" cy="23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0B2BE9C-0DF8-5740-3B46-D1FD2F9DA6AC}"/>
              </a:ext>
            </a:extLst>
          </p:cNvPr>
          <p:cNvSpPr/>
          <p:nvPr/>
        </p:nvSpPr>
        <p:spPr>
          <a:xfrm>
            <a:off x="4334965" y="3457178"/>
            <a:ext cx="439063" cy="23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61A11D1-DFFF-7C4C-DD7C-0F23673793AB}"/>
              </a:ext>
            </a:extLst>
          </p:cNvPr>
          <p:cNvSpPr/>
          <p:nvPr/>
        </p:nvSpPr>
        <p:spPr>
          <a:xfrm>
            <a:off x="7503195" y="3457178"/>
            <a:ext cx="439063" cy="23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712B9DC-0EF1-4883-B56B-30E617BAE2A2}"/>
              </a:ext>
            </a:extLst>
          </p:cNvPr>
          <p:cNvSpPr/>
          <p:nvPr/>
        </p:nvSpPr>
        <p:spPr>
          <a:xfrm>
            <a:off x="10671425" y="3457178"/>
            <a:ext cx="439063" cy="23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A86C994-A98A-6DB5-AB3C-85B47B865AEB}"/>
              </a:ext>
            </a:extLst>
          </p:cNvPr>
          <p:cNvSpPr/>
          <p:nvPr/>
        </p:nvSpPr>
        <p:spPr>
          <a:xfrm>
            <a:off x="4334965" y="4714721"/>
            <a:ext cx="439063" cy="23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628FF4-A1C7-CB52-39C1-CFAFBF494183}"/>
              </a:ext>
            </a:extLst>
          </p:cNvPr>
          <p:cNvSpPr/>
          <p:nvPr/>
        </p:nvSpPr>
        <p:spPr>
          <a:xfrm>
            <a:off x="8149860" y="4471559"/>
            <a:ext cx="2313963" cy="843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Noto IKEA Latin" panose="020B0502040504020204" pitchFamily="34" charset="0"/>
              </a:rPr>
              <a:t>Disney movies are popular in Brazil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BD8C46-D163-1461-4A4F-20E2ECA9CF11}"/>
              </a:ext>
            </a:extLst>
          </p:cNvPr>
          <p:cNvSpPr/>
          <p:nvPr/>
        </p:nvSpPr>
        <p:spPr>
          <a:xfrm>
            <a:off x="7503195" y="4770470"/>
            <a:ext cx="439063" cy="23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715CB3-2753-94C2-0C43-182C71673781}"/>
              </a:ext>
            </a:extLst>
          </p:cNvPr>
          <p:cNvSpPr/>
          <p:nvPr/>
        </p:nvSpPr>
        <p:spPr>
          <a:xfrm>
            <a:off x="10303058" y="4347496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b="1">
                <a:solidFill>
                  <a:schemeClr val="accent1"/>
                </a:solidFill>
                <a:latin typeface="Noto IKEA Latin" panose="020B0502040504020204" pitchFamily="34" charset="0"/>
              </a:rPr>
              <a:t>2.2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75AF8B-D623-7544-2C26-BB9B6AEACFB2}"/>
              </a:ext>
            </a:extLst>
          </p:cNvPr>
          <p:cNvSpPr/>
          <p:nvPr/>
        </p:nvSpPr>
        <p:spPr>
          <a:xfrm>
            <a:off x="10303058" y="3014267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b="1">
                <a:solidFill>
                  <a:schemeClr val="accent1"/>
                </a:solidFill>
                <a:latin typeface="Noto IKEA Latin" panose="020B0502040504020204" pitchFamily="34" charset="0"/>
              </a:rPr>
              <a:t>1.2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76C1E7-CA54-1194-4583-4ECD95A81453}"/>
              </a:ext>
            </a:extLst>
          </p:cNvPr>
          <p:cNvSpPr/>
          <p:nvPr/>
        </p:nvSpPr>
        <p:spPr>
          <a:xfrm>
            <a:off x="10296288" y="2343822"/>
            <a:ext cx="288000" cy="28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accent1"/>
                </a:solidFill>
                <a:latin typeface="Noto IKEA Latin" panose="020B05020405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2694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06326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35" imgH="435" progId="TCLayout.ActiveDocument.1">
                  <p:embed/>
                </p:oleObj>
              </mc:Choice>
              <mc:Fallback>
                <p:oleObj name="think-cell Slide" r:id="rId4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4C2610D-0EB2-D06E-9B63-025094006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82839"/>
            <a:ext cx="10977563" cy="661986"/>
          </a:xfrm>
        </p:spPr>
        <p:txBody>
          <a:bodyPr vert="horz"/>
          <a:lstStyle/>
          <a:p>
            <a:r>
              <a:rPr lang="en-US" dirty="0"/>
              <a:t>Exercise: reshuffle the cards into a pyramid</a:t>
            </a:r>
            <a:endParaRPr lang="en-NL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029E23E-D764-DF98-FAD6-0576FAA3F8DE}"/>
              </a:ext>
            </a:extLst>
          </p:cNvPr>
          <p:cNvSpPr txBox="1">
            <a:spLocks/>
          </p:cNvSpPr>
          <p:nvPr/>
        </p:nvSpPr>
        <p:spPr>
          <a:xfrm>
            <a:off x="698499" y="1550944"/>
            <a:ext cx="10977563" cy="41042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NL" sz="1800" b="0" kern="1200" dirty="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pc="0" smtClean="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i="0" kern="1200" smtClean="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NL" sz="14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E1A462-C96D-3DED-EB13-A4670E412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97" y="897245"/>
            <a:ext cx="8528629" cy="56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35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4C2610D-0EB2-D06E-9B63-02509400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Exercise: reshuffle the cards into a pyramid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8ABBD-9F81-605C-D915-F049183F4EF5}"/>
              </a:ext>
            </a:extLst>
          </p:cNvPr>
          <p:cNvSpPr/>
          <p:nvPr/>
        </p:nvSpPr>
        <p:spPr>
          <a:xfrm>
            <a:off x="5395805" y="1227350"/>
            <a:ext cx="1560352" cy="878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>
                <a:solidFill>
                  <a:schemeClr val="tx1"/>
                </a:solidFill>
                <a:latin typeface="Noto IKEA Latin" panose="020B0502040504020204" pitchFamily="34" charset="0"/>
              </a:rPr>
              <a:t>Cutting costs on groceries is the most effective way to save extra money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F5479-4EEA-9963-DF5E-2A534AD9ECAC}"/>
              </a:ext>
            </a:extLst>
          </p:cNvPr>
          <p:cNvSpPr/>
          <p:nvPr/>
        </p:nvSpPr>
        <p:spPr>
          <a:xfrm>
            <a:off x="1475501" y="2669290"/>
            <a:ext cx="1560352" cy="5956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Noto IKEA Latin" panose="020B0502040504020204" pitchFamily="34" charset="0"/>
              </a:rPr>
              <a:t>I have limited options to increase my income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7CD9A-E2E1-684D-F2FB-D5C607EA5932}"/>
              </a:ext>
            </a:extLst>
          </p:cNvPr>
          <p:cNvSpPr/>
          <p:nvPr/>
        </p:nvSpPr>
        <p:spPr>
          <a:xfrm>
            <a:off x="5405518" y="2669290"/>
            <a:ext cx="1560352" cy="5956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Noto IKEA Latin" panose="020B0502040504020204" pitchFamily="34" charset="0"/>
              </a:rPr>
              <a:t>Fixed expenses cannot be changed for the next year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EB766-A18D-06FF-EDD2-D0BEB84E19FF}"/>
              </a:ext>
            </a:extLst>
          </p:cNvPr>
          <p:cNvSpPr/>
          <p:nvPr/>
        </p:nvSpPr>
        <p:spPr>
          <a:xfrm>
            <a:off x="9335535" y="2669290"/>
            <a:ext cx="1560352" cy="5956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Noto IKEA Latin" panose="020B0502040504020204" pitchFamily="34" charset="0"/>
              </a:rPr>
              <a:t>Groceries can be done up to 20% cheaper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7B19A-E7B1-DD8E-0BD1-0BEA6EB12460}"/>
              </a:ext>
            </a:extLst>
          </p:cNvPr>
          <p:cNvSpPr/>
          <p:nvPr/>
        </p:nvSpPr>
        <p:spPr>
          <a:xfrm>
            <a:off x="1475501" y="3558461"/>
            <a:ext cx="1560352" cy="59561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Noto IKEA Latin" panose="020B0502040504020204" pitchFamily="34" charset="0"/>
              </a:rPr>
              <a:t>I recently started my new job, and have agreed on my salary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3AE44-93B7-48A3-F043-BB99313F8DEA}"/>
              </a:ext>
            </a:extLst>
          </p:cNvPr>
          <p:cNvSpPr/>
          <p:nvPr/>
        </p:nvSpPr>
        <p:spPr>
          <a:xfrm>
            <a:off x="1475501" y="4441847"/>
            <a:ext cx="1560352" cy="59561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Noto IKEA Latin" panose="020B0502040504020204" pitchFamily="34" charset="0"/>
              </a:rPr>
              <a:t>I do not have interest in doing side-jobs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FAF99D-97E6-A7E1-93B5-BC352398F72C}"/>
              </a:ext>
            </a:extLst>
          </p:cNvPr>
          <p:cNvSpPr/>
          <p:nvPr/>
        </p:nvSpPr>
        <p:spPr>
          <a:xfrm>
            <a:off x="1475501" y="5332955"/>
            <a:ext cx="1560352" cy="59561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Noto IKEA Latin" panose="020B0502040504020204" pitchFamily="34" charset="0"/>
              </a:rPr>
              <a:t>I do not have money for investment opportunities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71043-44FD-949F-E639-576BA1DF7EF3}"/>
              </a:ext>
            </a:extLst>
          </p:cNvPr>
          <p:cNvSpPr/>
          <p:nvPr/>
        </p:nvSpPr>
        <p:spPr>
          <a:xfrm>
            <a:off x="5405518" y="3558461"/>
            <a:ext cx="1560352" cy="59561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Noto IKEA Latin" panose="020B0502040504020204" pitchFamily="34" charset="0"/>
              </a:rPr>
              <a:t>My mortgage is fixed for 10 years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0343CE-48DC-4716-ACEA-04D9CE28AE0A}"/>
              </a:ext>
            </a:extLst>
          </p:cNvPr>
          <p:cNvSpPr/>
          <p:nvPr/>
        </p:nvSpPr>
        <p:spPr>
          <a:xfrm>
            <a:off x="5405518" y="4441847"/>
            <a:ext cx="1560352" cy="59561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Noto IKEA Latin" panose="020B0502040504020204" pitchFamily="34" charset="0"/>
              </a:rPr>
              <a:t>Utilities are fixed for 2 more years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08BEB-FAB5-CA06-944B-759AAFF01935}"/>
              </a:ext>
            </a:extLst>
          </p:cNvPr>
          <p:cNvSpPr/>
          <p:nvPr/>
        </p:nvSpPr>
        <p:spPr>
          <a:xfrm>
            <a:off x="5405518" y="5332955"/>
            <a:ext cx="1560352" cy="59561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Noto IKEA Latin" panose="020B0502040504020204" pitchFamily="34" charset="0"/>
              </a:rPr>
              <a:t>Internet, TV and phone have 1 more year to go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0AB35C-E3C6-077D-D77F-445008032B8E}"/>
              </a:ext>
            </a:extLst>
          </p:cNvPr>
          <p:cNvSpPr/>
          <p:nvPr/>
        </p:nvSpPr>
        <p:spPr>
          <a:xfrm>
            <a:off x="9335534" y="3698940"/>
            <a:ext cx="1560352" cy="8911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  <a:latin typeface="Noto IKEA Latin" panose="020B0502040504020204" pitchFamily="34" charset="0"/>
              </a:rPr>
              <a:t>Weekly groceries with seasonal products and discounts can save 10%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154E80-0BE7-5740-CA0A-6EC2CDB66C3F}"/>
              </a:ext>
            </a:extLst>
          </p:cNvPr>
          <p:cNvSpPr/>
          <p:nvPr/>
        </p:nvSpPr>
        <p:spPr>
          <a:xfrm>
            <a:off x="9335534" y="5024080"/>
            <a:ext cx="1560352" cy="8911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Noto IKEA Latin" panose="020B0502040504020204" pitchFamily="34" charset="0"/>
              </a:rPr>
              <a:t>Doing groceries at the discounter supermarket for basic products can save additional 10%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252DE-20C5-E51D-D933-2950F8B0F2A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2255677" y="2105637"/>
            <a:ext cx="3920304" cy="563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4CFBB3-8822-BE83-7421-507A5550B2E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6175981" y="2105637"/>
            <a:ext cx="9713" cy="563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9DE15F-4FF0-25D3-1691-55BB211BEEDF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6175981" y="2105637"/>
            <a:ext cx="3939730" cy="563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5A2268D-8240-4D5E-DBD6-F08D5CF21C1A}"/>
              </a:ext>
            </a:extLst>
          </p:cNvPr>
          <p:cNvCxnSpPr>
            <a:stCxn id="11" idx="3"/>
            <a:endCxn id="7" idx="3"/>
          </p:cNvCxnSpPr>
          <p:nvPr/>
        </p:nvCxnSpPr>
        <p:spPr>
          <a:xfrm flipV="1">
            <a:off x="3035853" y="2967100"/>
            <a:ext cx="12700" cy="88917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E8E3737-D915-4D19-E130-2FEB492EDE28}"/>
              </a:ext>
            </a:extLst>
          </p:cNvPr>
          <p:cNvCxnSpPr>
            <a:stCxn id="12" idx="3"/>
            <a:endCxn id="7" idx="3"/>
          </p:cNvCxnSpPr>
          <p:nvPr/>
        </p:nvCxnSpPr>
        <p:spPr>
          <a:xfrm flipV="1">
            <a:off x="3035853" y="2967100"/>
            <a:ext cx="12700" cy="177255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23EFDF4-D0BF-E744-D0CF-FAB1BF8E6A15}"/>
              </a:ext>
            </a:extLst>
          </p:cNvPr>
          <p:cNvCxnSpPr>
            <a:stCxn id="13" idx="3"/>
            <a:endCxn id="7" idx="3"/>
          </p:cNvCxnSpPr>
          <p:nvPr/>
        </p:nvCxnSpPr>
        <p:spPr>
          <a:xfrm flipV="1">
            <a:off x="3035853" y="2967100"/>
            <a:ext cx="12700" cy="266366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3BBB592-256A-5448-F507-CB380BF686C1}"/>
              </a:ext>
            </a:extLst>
          </p:cNvPr>
          <p:cNvCxnSpPr>
            <a:stCxn id="14" idx="3"/>
            <a:endCxn id="8" idx="3"/>
          </p:cNvCxnSpPr>
          <p:nvPr/>
        </p:nvCxnSpPr>
        <p:spPr>
          <a:xfrm flipV="1">
            <a:off x="6965870" y="2967100"/>
            <a:ext cx="12700" cy="88917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51548A2-33D8-51B2-EFC4-3F02045BBEDF}"/>
              </a:ext>
            </a:extLst>
          </p:cNvPr>
          <p:cNvCxnSpPr>
            <a:stCxn id="15" idx="3"/>
            <a:endCxn id="8" idx="3"/>
          </p:cNvCxnSpPr>
          <p:nvPr/>
        </p:nvCxnSpPr>
        <p:spPr>
          <a:xfrm flipV="1">
            <a:off x="6965870" y="2967100"/>
            <a:ext cx="12700" cy="177255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451E64D-5037-71D8-C970-9E19A8A56825}"/>
              </a:ext>
            </a:extLst>
          </p:cNvPr>
          <p:cNvCxnSpPr>
            <a:stCxn id="16" idx="3"/>
            <a:endCxn id="8" idx="3"/>
          </p:cNvCxnSpPr>
          <p:nvPr/>
        </p:nvCxnSpPr>
        <p:spPr>
          <a:xfrm flipV="1">
            <a:off x="6965870" y="2967100"/>
            <a:ext cx="12700" cy="266366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1C79CA5-1853-4ADF-12B0-529633BF5DB9}"/>
              </a:ext>
            </a:extLst>
          </p:cNvPr>
          <p:cNvCxnSpPr>
            <a:cxnSpLocks/>
            <a:stCxn id="19" idx="1"/>
            <a:endCxn id="10" idx="1"/>
          </p:cNvCxnSpPr>
          <p:nvPr/>
        </p:nvCxnSpPr>
        <p:spPr>
          <a:xfrm rot="10800000" flipH="1">
            <a:off x="9335533" y="2967101"/>
            <a:ext cx="1" cy="1177395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F433E46-DF77-8248-B28D-6EAA1BECA06C}"/>
              </a:ext>
            </a:extLst>
          </p:cNvPr>
          <p:cNvCxnSpPr>
            <a:cxnSpLocks/>
            <a:stCxn id="20" idx="1"/>
            <a:endCxn id="10" idx="1"/>
          </p:cNvCxnSpPr>
          <p:nvPr/>
        </p:nvCxnSpPr>
        <p:spPr>
          <a:xfrm rot="10800000" flipH="1">
            <a:off x="9335533" y="2967101"/>
            <a:ext cx="1" cy="2502535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86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oup of people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1F691BDE-42B7-6D7F-04D1-3D3BC5B4C7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7865" b="7865"/>
          <a:stretch>
            <a:fillRect/>
          </a:stretch>
        </p:blipFill>
        <p:spPr/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7D75FBA-07DE-AFC4-A66C-BCA5BAD78EE4}"/>
              </a:ext>
            </a:extLst>
          </p:cNvPr>
          <p:cNvSpPr/>
          <p:nvPr/>
        </p:nvSpPr>
        <p:spPr>
          <a:xfrm>
            <a:off x="-895350" y="3124200"/>
            <a:ext cx="4680000" cy="4680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Visualization workshop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March 2025</a:t>
            </a:r>
            <a:endParaRPr kumimoji="0" lang="en-NL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556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19F1F7-239C-4E84-BB89-57D2CF2C54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0" imgH="409" progId="TCLayout.ActiveDocument.1">
                  <p:embed/>
                </p:oleObj>
              </mc:Choice>
              <mc:Fallback>
                <p:oleObj name="think-cell Slide" r:id="rId3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9F1F7-239C-4E84-BB89-57D2CF2C5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6BCB1D-5139-7477-B121-A35612B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nl-NL" b="1">
                <a:latin typeface="Noto IKEA Latin" panose="020B0502040504020204" pitchFamily="34" charset="0"/>
              </a:rPr>
              <a:t>Data analytics workflow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B78641D9-2D71-1F40-7693-25A8E7D9BF33}"/>
              </a:ext>
            </a:extLst>
          </p:cNvPr>
          <p:cNvSpPr/>
          <p:nvPr/>
        </p:nvSpPr>
        <p:spPr>
          <a:xfrm>
            <a:off x="807309" y="1911031"/>
            <a:ext cx="1985319" cy="728185"/>
          </a:xfrm>
          <a:prstGeom prst="chevron">
            <a:avLst/>
          </a:prstGeom>
          <a:solidFill>
            <a:srgbClr val="005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1. Define the question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B629D43C-2982-9E23-8D0E-4559FC57495C}"/>
              </a:ext>
            </a:extLst>
          </p:cNvPr>
          <p:cNvSpPr/>
          <p:nvPr/>
        </p:nvSpPr>
        <p:spPr>
          <a:xfrm>
            <a:off x="2520780" y="1911031"/>
            <a:ext cx="1985319" cy="72818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2. Collect the relevant data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810332E1-EF62-5C71-AC87-FAF34E05D747}"/>
              </a:ext>
            </a:extLst>
          </p:cNvPr>
          <p:cNvSpPr/>
          <p:nvPr/>
        </p:nvSpPr>
        <p:spPr>
          <a:xfrm>
            <a:off x="4234251" y="1911031"/>
            <a:ext cx="1985319" cy="72818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3. Clean the data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479E87A-5ADC-3B45-D6B0-A7735EAEFD33}"/>
              </a:ext>
            </a:extLst>
          </p:cNvPr>
          <p:cNvSpPr/>
          <p:nvPr/>
        </p:nvSpPr>
        <p:spPr>
          <a:xfrm>
            <a:off x="5947722" y="1911031"/>
            <a:ext cx="1985319" cy="72818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4. Analyze the data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AA12E9C3-5D04-C4CA-FDB8-9582730F23A6}"/>
              </a:ext>
            </a:extLst>
          </p:cNvPr>
          <p:cNvSpPr/>
          <p:nvPr/>
        </p:nvSpPr>
        <p:spPr>
          <a:xfrm>
            <a:off x="7661193" y="1911031"/>
            <a:ext cx="1985319" cy="728185"/>
          </a:xfrm>
          <a:prstGeom prst="chevron">
            <a:avLst/>
          </a:prstGeom>
          <a:solidFill>
            <a:srgbClr val="005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5. Visualize and interpret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EC4F458-2186-E240-1309-D462A70AB749}"/>
              </a:ext>
            </a:extLst>
          </p:cNvPr>
          <p:cNvSpPr/>
          <p:nvPr/>
        </p:nvSpPr>
        <p:spPr>
          <a:xfrm>
            <a:off x="9374663" y="1904681"/>
            <a:ext cx="1985319" cy="728185"/>
          </a:xfrm>
          <a:prstGeom prst="chevron">
            <a:avLst/>
          </a:prstGeom>
          <a:solidFill>
            <a:srgbClr val="005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6. Communicate results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215999-2DCD-264B-2AB4-6E3F56DAC026}"/>
              </a:ext>
            </a:extLst>
          </p:cNvPr>
          <p:cNvCxnSpPr>
            <a:stCxn id="10" idx="2"/>
            <a:endCxn id="2" idx="2"/>
          </p:cNvCxnSpPr>
          <p:nvPr/>
        </p:nvCxnSpPr>
        <p:spPr>
          <a:xfrm rot="5400000">
            <a:off x="5898424" y="-1647636"/>
            <a:ext cx="6350" cy="8567354"/>
          </a:xfrm>
          <a:prstGeom prst="bentConnector3">
            <a:avLst>
              <a:gd name="adj1" fmla="val 37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3597A5B-3197-B614-43D1-D3C51AE5D09C}"/>
              </a:ext>
            </a:extLst>
          </p:cNvPr>
          <p:cNvCxnSpPr>
            <a:cxnSpLocks/>
            <a:stCxn id="9" idx="2"/>
            <a:endCxn id="2" idx="2"/>
          </p:cNvCxnSpPr>
          <p:nvPr/>
        </p:nvCxnSpPr>
        <p:spPr>
          <a:xfrm rot="5400000">
            <a:off x="5044864" y="-787726"/>
            <a:ext cx="12700" cy="685388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896A150-49C9-A2E1-784D-23853F2401C0}"/>
              </a:ext>
            </a:extLst>
          </p:cNvPr>
          <p:cNvCxnSpPr>
            <a:cxnSpLocks/>
            <a:stCxn id="8" idx="2"/>
            <a:endCxn id="2" idx="2"/>
          </p:cNvCxnSpPr>
          <p:nvPr/>
        </p:nvCxnSpPr>
        <p:spPr>
          <a:xfrm rot="5400000">
            <a:off x="4188129" y="69010"/>
            <a:ext cx="12700" cy="514041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9943518-D139-0444-57DD-6EE8CD4A93F7}"/>
              </a:ext>
            </a:extLst>
          </p:cNvPr>
          <p:cNvCxnSpPr>
            <a:cxnSpLocks/>
            <a:stCxn id="6" idx="2"/>
            <a:endCxn id="2" idx="2"/>
          </p:cNvCxnSpPr>
          <p:nvPr/>
        </p:nvCxnSpPr>
        <p:spPr>
          <a:xfrm rot="5400000">
            <a:off x="3331393" y="925745"/>
            <a:ext cx="12700" cy="342694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8888A91-3835-9873-5325-A0B9E98F04B7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2474658" y="1782481"/>
            <a:ext cx="12700" cy="171347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C3B6F51-3C75-374B-FE31-E14DA17DF255}"/>
              </a:ext>
            </a:extLst>
          </p:cNvPr>
          <p:cNvSpPr txBox="1"/>
          <p:nvPr/>
        </p:nvSpPr>
        <p:spPr>
          <a:xfrm>
            <a:off x="807309" y="3537228"/>
            <a:ext cx="1606377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Understand the business problem by asking the right questions.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Formulate hyptheses and data need.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Think about (or sketch) the </a:t>
            </a: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resulting slides/product/message. </a:t>
            </a: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What does it look like in a graph?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782BB1-B99F-C646-6FD9-3D2DA57E1E61}"/>
              </a:ext>
            </a:extLst>
          </p:cNvPr>
          <p:cNvSpPr txBox="1"/>
          <p:nvPr/>
        </p:nvSpPr>
        <p:spPr>
          <a:xfrm>
            <a:off x="2534554" y="3537228"/>
            <a:ext cx="1606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Collect only data necessary to confirm your hypotheses.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15717B-060C-C937-85F3-AD4CD01E9F33}"/>
              </a:ext>
            </a:extLst>
          </p:cNvPr>
          <p:cNvSpPr txBox="1"/>
          <p:nvPr/>
        </p:nvSpPr>
        <p:spPr>
          <a:xfrm>
            <a:off x="4234251" y="3537228"/>
            <a:ext cx="1606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Check for data completeness, outliers, duplicates etc.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6E536E-BA5E-05B5-E715-1F951791CE0A}"/>
              </a:ext>
            </a:extLst>
          </p:cNvPr>
          <p:cNvSpPr txBox="1"/>
          <p:nvPr/>
        </p:nvSpPr>
        <p:spPr>
          <a:xfrm>
            <a:off x="5933948" y="3537228"/>
            <a:ext cx="1606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Obtain a thorough understanding of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Confirm/reject your hypotheses.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2BBC86-34CB-6C33-7830-C2B722E04F19}"/>
              </a:ext>
            </a:extLst>
          </p:cNvPr>
          <p:cNvSpPr txBox="1"/>
          <p:nvPr/>
        </p:nvSpPr>
        <p:spPr>
          <a:xfrm>
            <a:off x="7661193" y="3537228"/>
            <a:ext cx="16063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Fill in the numbers in the end product you thought of in step 1.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How does it answer your business question?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Follow visualization guidelines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6ED23F-E9CB-35CD-65B6-F3BA52D1E606}"/>
              </a:ext>
            </a:extLst>
          </p:cNvPr>
          <p:cNvSpPr txBox="1"/>
          <p:nvPr/>
        </p:nvSpPr>
        <p:spPr>
          <a:xfrm>
            <a:off x="9374664" y="3537228"/>
            <a:ext cx="1606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Convey main message.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Discuss results with stakeholders.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D1BF1D-C32C-E325-5579-D4ABEEB1D954}"/>
              </a:ext>
            </a:extLst>
          </p:cNvPr>
          <p:cNvSpPr txBox="1"/>
          <p:nvPr/>
        </p:nvSpPr>
        <p:spPr>
          <a:xfrm>
            <a:off x="5110167" y="2875002"/>
            <a:ext cx="1606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Continuous feedback</a:t>
            </a:r>
          </a:p>
        </p:txBody>
      </p:sp>
    </p:spTree>
    <p:extLst>
      <p:ext uri="{BB962C8B-B14F-4D97-AF65-F5344CB8AC3E}">
        <p14:creationId xmlns:p14="http://schemas.microsoft.com/office/powerpoint/2010/main" val="265264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05893AEF-C140-2648-810F-ACAF7FCD09F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6953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5" progId="TCLayout.ActiveDocument.1">
                  <p:embed/>
                </p:oleObj>
              </mc:Choice>
              <mc:Fallback>
                <p:oleObj name="think-cell Slide" r:id="rId4" imgW="425" imgH="42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893AEF-C140-2648-810F-ACAF7FCD09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464FCA-58B0-B32E-E84D-AF225AF5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Footer: use this for sources and further clarifications</a:t>
            </a:r>
            <a:endParaRPr lang="en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8B483-8150-166A-A8C5-B8054B1EDE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D4EEBC-1C27-7366-7B10-99766AEEA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206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8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19F1F7-239C-4E84-BB89-57D2CF2C54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0" imgH="409" progId="TCLayout.ActiveDocument.1">
                  <p:embed/>
                </p:oleObj>
              </mc:Choice>
              <mc:Fallback>
                <p:oleObj name="think-cell Slide" r:id="rId4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9F1F7-239C-4E84-BB89-57D2CF2C5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6BCB1D-5139-7477-B121-A35612B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nl-NL" b="1">
                <a:latin typeface="Noto IKEA Latin" panose="020B0502040504020204" pitchFamily="34" charset="0"/>
              </a:rPr>
              <a:t>Visualization Checklist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ABF365-D872-4F1E-85B3-8C9961168806}"/>
              </a:ext>
            </a:extLst>
          </p:cNvPr>
          <p:cNvSpPr/>
          <p:nvPr/>
        </p:nvSpPr>
        <p:spPr>
          <a:xfrm>
            <a:off x="698500" y="1055548"/>
            <a:ext cx="5248210" cy="1829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your visualizations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supporting the message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 Or distracting from it? (Where is Waldo?)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your slide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stripped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of all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redundant information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4E070-AF40-D3BA-D7E1-8115554EA49E}"/>
              </a:ext>
            </a:extLst>
          </p:cNvPr>
          <p:cNvSpPr/>
          <p:nvPr/>
        </p:nvSpPr>
        <p:spPr>
          <a:xfrm>
            <a:off x="6408556" y="1434992"/>
            <a:ext cx="5248210" cy="4558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graphs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instead of tables or text?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follow the rules?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Natural reading order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: top-down, left to right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X-axis for time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, Y-axis for everything else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No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line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in a graph if the information is not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continuous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Logical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start- and endpoint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of your graphs (i.e. pie charts start at 12 o’clock)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Does the graph visualize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message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the message supported by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number(s)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and can these number(s)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directly be found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on the slide?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use the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right graph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Does the graph have a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title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clear for each component of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      the graph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which value is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      represented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(€, #, $, etc)?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AB345C-6862-9AAD-853B-4B3607BAA315}"/>
              </a:ext>
            </a:extLst>
          </p:cNvPr>
          <p:cNvSpPr/>
          <p:nvPr/>
        </p:nvSpPr>
        <p:spPr>
          <a:xfrm>
            <a:off x="698500" y="3415667"/>
            <a:ext cx="5248210" cy="2577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the objects properly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aligned and distributed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 Both mutually and on the slide?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consistent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with font type, size, shape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and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color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  <a:b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</a:b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font Noto IKEA Latin 12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avoid too large font sizes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and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bright colors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use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IKEA template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color association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correct (red = bad, green = good?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your slide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peaceful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and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orderly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C780EF-7E28-EE9F-6C25-A87D34BDB72E}"/>
              </a:ext>
            </a:extLst>
          </p:cNvPr>
          <p:cNvSpPr/>
          <p:nvPr/>
        </p:nvSpPr>
        <p:spPr>
          <a:xfrm>
            <a:off x="698500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Information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3FEDF0-567D-0A81-27B0-8BFCD69E258B}"/>
              </a:ext>
            </a:extLst>
          </p:cNvPr>
          <p:cNvSpPr/>
          <p:nvPr/>
        </p:nvSpPr>
        <p:spPr>
          <a:xfrm>
            <a:off x="698500" y="3334733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Slide Design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67BA9-07D6-C677-A866-1179333624D3}"/>
              </a:ext>
            </a:extLst>
          </p:cNvPr>
          <p:cNvSpPr/>
          <p:nvPr/>
        </p:nvSpPr>
        <p:spPr>
          <a:xfrm>
            <a:off x="6408556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Graphs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29955-9E9C-3F9D-4BB7-680CFB4D1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988" y="4253974"/>
            <a:ext cx="2361901" cy="12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19F1F7-239C-4E84-BB89-57D2CF2C54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0" imgH="409" progId="TCLayout.ActiveDocument.1">
                  <p:embed/>
                </p:oleObj>
              </mc:Choice>
              <mc:Fallback>
                <p:oleObj name="think-cell Slide" r:id="rId3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9F1F7-239C-4E84-BB89-57D2CF2C5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6BCB1D-5139-7477-B121-A35612B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nl-NL" b="1">
                <a:latin typeface="Noto IKEA Latin" panose="020B0502040504020204" pitchFamily="34" charset="0"/>
              </a:rPr>
              <a:t>Visualization Checklist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ABF365-D872-4F1E-85B3-8C9961168806}"/>
              </a:ext>
            </a:extLst>
          </p:cNvPr>
          <p:cNvSpPr/>
          <p:nvPr/>
        </p:nvSpPr>
        <p:spPr>
          <a:xfrm>
            <a:off x="698500" y="1055548"/>
            <a:ext cx="5248210" cy="18296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your visualizations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supporting the message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 Or distracting from it? (Where is Waldo?)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your slide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stripped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of all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redundant information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4E070-AF40-D3BA-D7E1-8115554EA49E}"/>
              </a:ext>
            </a:extLst>
          </p:cNvPr>
          <p:cNvSpPr/>
          <p:nvPr/>
        </p:nvSpPr>
        <p:spPr>
          <a:xfrm>
            <a:off x="6408556" y="1434992"/>
            <a:ext cx="5248210" cy="4558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graphs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instead of tables or text?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follow the rules?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Natural reading order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: top-down, left to right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X-axis for time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, Y-axis for everything else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No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line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in a graph if the information is not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continuous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Logical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start- and endpoint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of your graphs (i.e. pie charts start at 12 o’clock)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Does the graph visualize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message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the message supported by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number(s)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and can these number(s)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directly be found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on the slide?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use the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right graph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Does the graph have a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title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clear for each component of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      the graph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which value is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      represented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(€, #, $, etc)?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AB345C-6862-9AAD-853B-4B3607BAA315}"/>
              </a:ext>
            </a:extLst>
          </p:cNvPr>
          <p:cNvSpPr/>
          <p:nvPr/>
        </p:nvSpPr>
        <p:spPr>
          <a:xfrm>
            <a:off x="698500" y="3415667"/>
            <a:ext cx="5248210" cy="2577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the objects properly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aligned and distributed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 Both mutually and on the slide?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consistent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with font type, size, shape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and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color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  <a:b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</a:b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font Noto IKEA Latin 12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avoid too large font sizes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and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bright colors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use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IKEA template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color association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correct (red = bad, green = good?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your slide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peaceful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and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orderly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C780EF-7E28-EE9F-6C25-A87D34BDB72E}"/>
              </a:ext>
            </a:extLst>
          </p:cNvPr>
          <p:cNvSpPr/>
          <p:nvPr/>
        </p:nvSpPr>
        <p:spPr>
          <a:xfrm>
            <a:off x="698500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Information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3FEDF0-567D-0A81-27B0-8BFCD69E258B}"/>
              </a:ext>
            </a:extLst>
          </p:cNvPr>
          <p:cNvSpPr/>
          <p:nvPr/>
        </p:nvSpPr>
        <p:spPr>
          <a:xfrm>
            <a:off x="698500" y="3334733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Slide Design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67BA9-07D6-C677-A866-1179333624D3}"/>
              </a:ext>
            </a:extLst>
          </p:cNvPr>
          <p:cNvSpPr/>
          <p:nvPr/>
        </p:nvSpPr>
        <p:spPr>
          <a:xfrm>
            <a:off x="6408556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Graphs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B4932D-FBF1-14DC-2FA3-55DC3BC6AF7E}"/>
              </a:ext>
            </a:extLst>
          </p:cNvPr>
          <p:cNvSpPr/>
          <p:nvPr/>
        </p:nvSpPr>
        <p:spPr>
          <a:xfrm>
            <a:off x="683491" y="3334733"/>
            <a:ext cx="5271472" cy="266786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4B933-7987-C9AB-7870-2FB952631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988" y="4253974"/>
            <a:ext cx="2361901" cy="12632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5032DF-E8BD-F9D7-061A-117B91C24869}"/>
              </a:ext>
            </a:extLst>
          </p:cNvPr>
          <p:cNvSpPr/>
          <p:nvPr/>
        </p:nvSpPr>
        <p:spPr>
          <a:xfrm>
            <a:off x="6403766" y="1055549"/>
            <a:ext cx="5271472" cy="494705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128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19F1F7-239C-4E84-BB89-57D2CF2C54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03703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0" imgH="409" progId="TCLayout.ActiveDocument.1">
                  <p:embed/>
                </p:oleObj>
              </mc:Choice>
              <mc:Fallback>
                <p:oleObj name="think-cell Slide" r:id="rId3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9F1F7-239C-4E84-BB89-57D2CF2C5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6BCB1D-5139-7477-B121-A35612B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nl-NL" b="1" dirty="0" err="1">
                <a:latin typeface="Noto IKEA Latin" panose="020B0502040504020204" pitchFamily="34" charset="0"/>
              </a:rPr>
              <a:t>What</a:t>
            </a:r>
            <a:r>
              <a:rPr lang="nl-NL" b="1" dirty="0">
                <a:latin typeface="Noto IKEA Latin" panose="020B0502040504020204" pitchFamily="34" charset="0"/>
              </a:rPr>
              <a:t> is wrong </a:t>
            </a:r>
            <a:r>
              <a:rPr lang="nl-NL" b="1" dirty="0" err="1">
                <a:latin typeface="Noto IKEA Latin" panose="020B0502040504020204" pitchFamily="34" charset="0"/>
              </a:rPr>
              <a:t>with</a:t>
            </a:r>
            <a:r>
              <a:rPr lang="nl-NL" b="1" dirty="0">
                <a:latin typeface="Noto IKEA Latin" panose="020B0502040504020204" pitchFamily="34" charset="0"/>
              </a:rPr>
              <a:t> </a:t>
            </a:r>
            <a:r>
              <a:rPr lang="nl-NL" b="1" dirty="0" err="1">
                <a:latin typeface="Noto IKEA Latin" panose="020B0502040504020204" pitchFamily="34" charset="0"/>
              </a:rPr>
              <a:t>this</a:t>
            </a:r>
            <a:r>
              <a:rPr lang="nl-NL" b="1" dirty="0">
                <a:latin typeface="Noto IKEA Latin" panose="020B0502040504020204" pitchFamily="34" charset="0"/>
              </a:rPr>
              <a:t> slide?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637ED45-715B-DB67-AC37-C712D88D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7" y="1819275"/>
            <a:ext cx="5329569" cy="30023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65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19F1F7-239C-4E84-BB89-57D2CF2C54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0" imgH="409" progId="TCLayout.ActiveDocument.1">
                  <p:embed/>
                </p:oleObj>
              </mc:Choice>
              <mc:Fallback>
                <p:oleObj name="think-cell Slide" r:id="rId3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9F1F7-239C-4E84-BB89-57D2CF2C5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6BCB1D-5139-7477-B121-A35612B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91440" bIns="45720" rtlCol="0" anchor="b">
            <a:normAutofit/>
          </a:bodyPr>
          <a:lstStyle/>
          <a:p>
            <a:r>
              <a:rPr lang="en-US" b="1">
                <a:latin typeface="Noto IKEA Latin" panose="020B0502040504020204" pitchFamily="34" charset="0"/>
              </a:rPr>
              <a:t>A lot…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CC4F0A-A932-38CD-361C-CAB1C8F42A8A}"/>
              </a:ext>
            </a:extLst>
          </p:cNvPr>
          <p:cNvSpPr/>
          <p:nvPr/>
        </p:nvSpPr>
        <p:spPr>
          <a:xfrm>
            <a:off x="5821175" y="2511784"/>
            <a:ext cx="286139" cy="161730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017477-994D-060D-E742-E1A3897F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67" y="1819275"/>
            <a:ext cx="5329569" cy="30023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9313FA0B-BB24-0C19-EC56-0E575E10AE35}"/>
              </a:ext>
            </a:extLst>
          </p:cNvPr>
          <p:cNvSpPr txBox="1">
            <a:spLocks/>
          </p:cNvSpPr>
          <p:nvPr/>
        </p:nvSpPr>
        <p:spPr>
          <a:xfrm>
            <a:off x="6370638" y="4493525"/>
            <a:ext cx="5427662" cy="42913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28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If conversion rate is the most important metric, it should be shown on top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The placement of the pictures is confusing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 would rather use percentage points differences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 don’t like highlighting in titles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prstClr val="black"/>
              </a:solidFill>
              <a:latin typeface="Noto IKEA Latin" panose="020B0502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The wording “did better” is vague</a:t>
            </a:r>
          </a:p>
        </p:txBody>
      </p:sp>
    </p:spTree>
    <p:extLst>
      <p:ext uri="{BB962C8B-B14F-4D97-AF65-F5344CB8AC3E}">
        <p14:creationId xmlns:p14="http://schemas.microsoft.com/office/powerpoint/2010/main" val="4083244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19F1F7-239C-4E84-BB89-57D2CF2C54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410" imgH="409" progId="TCLayout.ActiveDocument.1">
                  <p:embed/>
                </p:oleObj>
              </mc:Choice>
              <mc:Fallback>
                <p:oleObj name="think-cell Slide" r:id="rId21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9F1F7-239C-4E84-BB89-57D2CF2C5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0" name="Rectangle 3129">
            <a:extLst>
              <a:ext uri="{FF2B5EF4-FFF2-40B4-BE49-F238E27FC236}">
                <a16:creationId xmlns:a16="http://schemas.microsoft.com/office/drawing/2014/main" id="{EE5E5C16-0C78-13FC-51BD-0B1A2C4D0F2B}"/>
              </a:ext>
            </a:extLst>
          </p:cNvPr>
          <p:cNvSpPr/>
          <p:nvPr/>
        </p:nvSpPr>
        <p:spPr>
          <a:xfrm>
            <a:off x="9677400" y="2457450"/>
            <a:ext cx="1924046" cy="2197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6BCB1D-5139-7477-B121-A35612B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91440" bIns="45720" rtlCol="0" anchor="b">
            <a:normAutofit/>
          </a:bodyPr>
          <a:lstStyle/>
          <a:p>
            <a:r>
              <a:rPr lang="en-US" b="1">
                <a:latin typeface="Noto IKEA Latin" panose="020B0502040504020204" pitchFamily="34" charset="0"/>
              </a:rPr>
              <a:t>Is this better?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CC4F0A-A932-38CD-361C-CAB1C8F42A8A}"/>
              </a:ext>
            </a:extLst>
          </p:cNvPr>
          <p:cNvSpPr/>
          <p:nvPr/>
        </p:nvSpPr>
        <p:spPr>
          <a:xfrm>
            <a:off x="5821175" y="2511784"/>
            <a:ext cx="286139" cy="161730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017477-994D-060D-E742-E1A3897F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7" y="1819275"/>
            <a:ext cx="5329569" cy="30023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7FC89C-83DC-25D1-D289-9577D54BBB94}"/>
              </a:ext>
            </a:extLst>
          </p:cNvPr>
          <p:cNvSpPr/>
          <p:nvPr/>
        </p:nvSpPr>
        <p:spPr>
          <a:xfrm>
            <a:off x="6375753" y="1828800"/>
            <a:ext cx="5329569" cy="30023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127" name="Chart 3126">
            <a:extLst>
              <a:ext uri="{FF2B5EF4-FFF2-40B4-BE49-F238E27FC236}">
                <a16:creationId xmlns:a16="http://schemas.microsoft.com/office/drawing/2014/main" id="{A3DED5F1-25A2-4A73-4328-04407920AEE5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192963" y="2679700"/>
          <a:ext cx="1443037" cy="792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cxnSp>
        <p:nvCxnSpPr>
          <p:cNvPr id="3080" name="Straight Connector 3079">
            <a:extLst>
              <a:ext uri="{FF2B5EF4-FFF2-40B4-BE49-F238E27FC236}">
                <a16:creationId xmlns:a16="http://schemas.microsoft.com/office/drawing/2014/main" id="{BE764EC8-539F-2C07-9043-F876EA6FDB5B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8331200" y="3232150"/>
            <a:ext cx="83502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0814329F-8EB6-D5A4-F6B7-0414CCC1A095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V="1">
            <a:off x="9166225" y="2919413"/>
            <a:ext cx="0" cy="31273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2" name="Straight Connector 3081">
            <a:extLst>
              <a:ext uri="{FF2B5EF4-FFF2-40B4-BE49-F238E27FC236}">
                <a16:creationId xmlns:a16="http://schemas.microsoft.com/office/drawing/2014/main" id="{A69205DA-5F06-06F6-DEA7-A79882F35974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>
            <a:off x="8904288" y="2919413"/>
            <a:ext cx="26193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D9BAC9-3DB2-B3D9-7C06-CB06BB976290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6638925" y="2851150"/>
            <a:ext cx="55086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1A03A67-ED68-4337-A2A4-F41260A9375A}" type="datetime'C''''''''''h''''''a''''''l''''''''''l''''en''''g''''''e''r'">
              <a:rPr kumimoji="0" lang="nl-NL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Challenger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21616B-E460-DBBC-59A4-D7EF4CE2A37E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6805613" y="3163888"/>
            <a:ext cx="3841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F889742-9015-40D9-8D4B-E212FDA8BAFE}" type="datetime'''''''''''''''C''''''''o''''n''t''''''ro''l'''''''''''''">
              <a:rPr kumimoji="0" lang="nl-NL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Control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8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8578850" y="2851150"/>
            <a:ext cx="28733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D5AA9F9-224F-4F7F-88C9-35208B9E79B7}" type="datetime'''''''4''''''''''''''''''''''''''.9''''''''''%'''''''''''''">
              <a:rPr kumimoji="0" lang="nl-NL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4.9%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22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8005763" y="3163888"/>
            <a:ext cx="28733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C256350-4684-41B9-9340-5C29907EFE21}" type="datetime'''''''''''''2''''''''.''''''''''''7''''''''%'''">
              <a:rPr kumimoji="0" lang="nl-NL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2.7%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8942388" y="2978150"/>
            <a:ext cx="447675" cy="193675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9738937-2D69-4568-B55E-081D6CEBD330}" type="datetime'''''''''+2''''''''''''.''''''''''''2''''%'''''''''''''''">
              <a:rPr kumimoji="0" lang="nl-NL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+2.2%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itle 4">
            <a:extLst>
              <a:ext uri="{FF2B5EF4-FFF2-40B4-BE49-F238E27FC236}">
                <a16:creationId xmlns:a16="http://schemas.microsoft.com/office/drawing/2014/main" id="{F4786449-8616-AF58-F73D-9D517B12FFB9}"/>
              </a:ext>
            </a:extLst>
          </p:cNvPr>
          <p:cNvSpPr txBox="1">
            <a:spLocks/>
          </p:cNvSpPr>
          <p:nvPr/>
        </p:nvSpPr>
        <p:spPr>
          <a:xfrm>
            <a:off x="6523038" y="1867694"/>
            <a:ext cx="5078412" cy="430213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28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Challenger had 2.2% higher conversion rate then control</a:t>
            </a:r>
          </a:p>
        </p:txBody>
      </p:sp>
      <p:sp>
        <p:nvSpPr>
          <p:cNvPr id="3094" name="Title 4">
            <a:extLst>
              <a:ext uri="{FF2B5EF4-FFF2-40B4-BE49-F238E27FC236}">
                <a16:creationId xmlns:a16="http://schemas.microsoft.com/office/drawing/2014/main" id="{B52DA214-D3BF-7037-D7DC-381629BD0E72}"/>
              </a:ext>
            </a:extLst>
          </p:cNvPr>
          <p:cNvSpPr txBox="1">
            <a:spLocks/>
          </p:cNvSpPr>
          <p:nvPr/>
        </p:nvSpPr>
        <p:spPr>
          <a:xfrm>
            <a:off x="7358063" y="2511425"/>
            <a:ext cx="1274762" cy="239713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28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Conversion rate</a:t>
            </a:r>
          </a:p>
        </p:txBody>
      </p:sp>
      <p:graphicFrame>
        <p:nvGraphicFramePr>
          <p:cNvPr id="3126" name="Chart 3125">
            <a:extLst>
              <a:ext uri="{FF2B5EF4-FFF2-40B4-BE49-F238E27FC236}">
                <a16:creationId xmlns:a16="http://schemas.microsoft.com/office/drawing/2014/main" id="{25F23000-3C7E-414E-6820-7281012BD4EA}"/>
              </a:ext>
            </a:extLst>
          </p:cNvPr>
          <p:cNvGraphicFramePr/>
          <p:nvPr>
            <p:custDataLst>
              <p:tags r:id="rId11"/>
            </p:custDataLst>
          </p:nvPr>
        </p:nvGraphicFramePr>
        <p:xfrm>
          <a:off x="7192963" y="3756025"/>
          <a:ext cx="1443037" cy="792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cxnSp>
        <p:nvCxnSpPr>
          <p:cNvPr id="3096" name="Straight Connector 3095">
            <a:extLst>
              <a:ext uri="{FF2B5EF4-FFF2-40B4-BE49-F238E27FC236}">
                <a16:creationId xmlns:a16="http://schemas.microsoft.com/office/drawing/2014/main" id="{9E213EFC-D00E-1A8E-072D-DB5B124BB6F9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8969375" y="4308475"/>
            <a:ext cx="28892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7" name="Straight Connector 3096">
            <a:extLst>
              <a:ext uri="{FF2B5EF4-FFF2-40B4-BE49-F238E27FC236}">
                <a16:creationId xmlns:a16="http://schemas.microsoft.com/office/drawing/2014/main" id="{8F06705A-4FE9-A35D-E99C-F45B372707E6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 flipV="1">
            <a:off x="9258300" y="3995738"/>
            <a:ext cx="0" cy="31273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8" name="Straight Connector 3097">
            <a:extLst>
              <a:ext uri="{FF2B5EF4-FFF2-40B4-BE49-F238E27FC236}">
                <a16:creationId xmlns:a16="http://schemas.microsoft.com/office/drawing/2014/main" id="{70708279-9EB6-6D84-08B1-FABBC23DDD01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>
            <a:off x="8475663" y="3995738"/>
            <a:ext cx="78263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99" name="Text Placeholder 2">
            <a:extLst>
              <a:ext uri="{FF2B5EF4-FFF2-40B4-BE49-F238E27FC236}">
                <a16:creationId xmlns:a16="http://schemas.microsoft.com/office/drawing/2014/main" id="{A9BB9F3A-8BC8-51A5-A7A6-949E10E0E3B2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6638925" y="3927475"/>
            <a:ext cx="55086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CB431B2-E67A-4E3C-A4A7-17B24421A04D}" type="datetime'''''C''h''a''''''''''''''''''l''l''''e''''n''g''''er'''''''''">
              <a:rPr kumimoji="0" lang="nl-NL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Challenger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0" name="Text Placeholder 2">
            <a:extLst>
              <a:ext uri="{FF2B5EF4-FFF2-40B4-BE49-F238E27FC236}">
                <a16:creationId xmlns:a16="http://schemas.microsoft.com/office/drawing/2014/main" id="{54059707-9B62-58AE-B1F4-BDDB969CE6C2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6805613" y="4240213"/>
            <a:ext cx="3841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72CE1FD-F1AD-44ED-A944-5E6BE7C324DF}" type="datetime'''''''C''''''''''o''''''''n''''t''''''''''''''''''''r''ol'''">
              <a:rPr kumimoji="0" lang="nl-NL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Control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1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8085138" y="3927476"/>
            <a:ext cx="3524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FBD4FCC-6842-41A6-B645-C469B94757B2}" type="datetime'0''''''.''''3''''''''''''''''''5%'''''''''''''''''''''''">
              <a:rPr kumimoji="0" lang="nl-NL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0.35%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5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8578850" y="4240214"/>
            <a:ext cx="3524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6A7B938-DD49-4FF2-B2C9-AF538404BD6F}" type="datetime'''''''''''''0.''''''''''''5''''''''''''''7''%'''''''''''''''''">
              <a:rPr kumimoji="0" lang="nl-NL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0.57%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1" name="Text Placeholder 2">
            <a:extLst>
              <a:ext uri="{FF2B5EF4-FFF2-40B4-BE49-F238E27FC236}">
                <a16:creationId xmlns:a16="http://schemas.microsoft.com/office/drawing/2014/main" id="{B42E2155-161B-9FFB-B866-482C9848CB8F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9007474" y="4054475"/>
            <a:ext cx="503238" cy="193675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DDF0B2D-79C4-49AF-844F-DB77D0105A8B}" type="datetime'''''''''''''''''''''''''''-''''''0.''''''22''''''''%'">
              <a:rPr kumimoji="0" lang="nl-NL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-0.22%</a:t>
            </a:fld>
            <a:endParaRPr kumimoji="0" lang="nl-NL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2" name="Title 4">
            <a:extLst>
              <a:ext uri="{FF2B5EF4-FFF2-40B4-BE49-F238E27FC236}">
                <a16:creationId xmlns:a16="http://schemas.microsoft.com/office/drawing/2014/main" id="{266A29D3-4847-503B-BC76-5150920075FA}"/>
              </a:ext>
            </a:extLst>
          </p:cNvPr>
          <p:cNvSpPr txBox="1">
            <a:spLocks/>
          </p:cNvSpPr>
          <p:nvPr/>
        </p:nvSpPr>
        <p:spPr>
          <a:xfrm>
            <a:off x="7358063" y="3587750"/>
            <a:ext cx="1274763" cy="239713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28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CTR</a:t>
            </a:r>
          </a:p>
        </p:txBody>
      </p:sp>
      <p:pic>
        <p:nvPicPr>
          <p:cNvPr id="3129" name="Picture 3128">
            <a:extLst>
              <a:ext uri="{FF2B5EF4-FFF2-40B4-BE49-F238E27FC236}">
                <a16:creationId xmlns:a16="http://schemas.microsoft.com/office/drawing/2014/main" id="{36763E78-B28A-2B95-B609-AE75A3FAB75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68965" y="2543175"/>
            <a:ext cx="1724823" cy="19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0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19F1F7-239C-4E84-BB89-57D2CF2C54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0" imgH="409" progId="TCLayout.ActiveDocument.1">
                  <p:embed/>
                </p:oleObj>
              </mc:Choice>
              <mc:Fallback>
                <p:oleObj name="think-cell Slide" r:id="rId3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9F1F7-239C-4E84-BB89-57D2CF2C5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6BCB1D-5139-7477-B121-A35612B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nl-NL" b="1">
                <a:latin typeface="Noto IKEA Latin" panose="020B0502040504020204" pitchFamily="34" charset="0"/>
              </a:rPr>
              <a:t>Structure your analytical slides according to their purpose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3A22AA-3C91-B439-7AFE-3293BED78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851" y="1723052"/>
            <a:ext cx="4478251" cy="2520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D4E3E-6666-AE62-F8E0-15171AEECECD}"/>
              </a:ext>
            </a:extLst>
          </p:cNvPr>
          <p:cNvCxnSpPr>
            <a:cxnSpLocks/>
          </p:cNvCxnSpPr>
          <p:nvPr/>
        </p:nvCxnSpPr>
        <p:spPr>
          <a:xfrm>
            <a:off x="988845" y="4402528"/>
            <a:ext cx="0" cy="65490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35F1D3-83F1-479D-3A13-25082813D3A0}"/>
              </a:ext>
            </a:extLst>
          </p:cNvPr>
          <p:cNvSpPr txBox="1"/>
          <p:nvPr/>
        </p:nvSpPr>
        <p:spPr>
          <a:xfrm>
            <a:off x="997083" y="4419039"/>
            <a:ext cx="4478245" cy="276999"/>
          </a:xfrm>
          <a:prstGeom prst="rect">
            <a:avLst/>
          </a:prstGeom>
          <a:noFill/>
        </p:spPr>
        <p:txBody>
          <a:bodyPr wrap="square" lIns="72000" tIns="45720" rIns="0" bIns="45720" rtlCol="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Limited amount of text on slide to not distract the audience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EDF05B-C732-6167-396D-4DF548FF5AC5}"/>
              </a:ext>
            </a:extLst>
          </p:cNvPr>
          <p:cNvCxnSpPr>
            <a:cxnSpLocks/>
          </p:cNvCxnSpPr>
          <p:nvPr/>
        </p:nvCxnSpPr>
        <p:spPr>
          <a:xfrm>
            <a:off x="6780619" y="4402528"/>
            <a:ext cx="0" cy="65490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700B9F-46DE-F4AD-1778-E6C86B30A8F9}"/>
              </a:ext>
            </a:extLst>
          </p:cNvPr>
          <p:cNvSpPr txBox="1"/>
          <p:nvPr/>
        </p:nvSpPr>
        <p:spPr>
          <a:xfrm>
            <a:off x="6788857" y="4419039"/>
            <a:ext cx="4478245" cy="461665"/>
          </a:xfrm>
          <a:prstGeom prst="rect">
            <a:avLst/>
          </a:prstGeom>
          <a:noFill/>
        </p:spPr>
        <p:txBody>
          <a:bodyPr wrap="square" lIns="72000" tIns="45720" rIns="0" bIns="45720" rtlCol="0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Since you are not always there to explain the slide, you set the context in the textbox on the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278EFB-05F0-7154-A5D1-6CD08DE1854C}"/>
              </a:ext>
            </a:extLst>
          </p:cNvPr>
          <p:cNvSpPr txBox="1"/>
          <p:nvPr/>
        </p:nvSpPr>
        <p:spPr>
          <a:xfrm>
            <a:off x="997083" y="1358833"/>
            <a:ext cx="2833688" cy="27622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Slide suitable for presentation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6109A7-08D7-16F9-99EC-8156E82FF0FD}"/>
              </a:ext>
            </a:extLst>
          </p:cNvPr>
          <p:cNvCxnSpPr>
            <a:cxnSpLocks/>
          </p:cNvCxnSpPr>
          <p:nvPr/>
        </p:nvCxnSpPr>
        <p:spPr>
          <a:xfrm>
            <a:off x="997083" y="1595371"/>
            <a:ext cx="44782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F53F13-62FF-FC04-B502-205A72E8C79A}"/>
              </a:ext>
            </a:extLst>
          </p:cNvPr>
          <p:cNvSpPr txBox="1"/>
          <p:nvPr/>
        </p:nvSpPr>
        <p:spPr>
          <a:xfrm>
            <a:off x="6788857" y="1358833"/>
            <a:ext cx="2833688" cy="27622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Slide meant to be read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4854D0-DEB1-376C-2BA5-3D9D7A42E7ED}"/>
              </a:ext>
            </a:extLst>
          </p:cNvPr>
          <p:cNvCxnSpPr>
            <a:cxnSpLocks/>
          </p:cNvCxnSpPr>
          <p:nvPr/>
        </p:nvCxnSpPr>
        <p:spPr>
          <a:xfrm>
            <a:off x="6788857" y="1595371"/>
            <a:ext cx="44782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91A56B0-E732-9AEB-09E2-5713D9897816}"/>
              </a:ext>
            </a:extLst>
          </p:cNvPr>
          <p:cNvSpPr/>
          <p:nvPr/>
        </p:nvSpPr>
        <p:spPr>
          <a:xfrm>
            <a:off x="6096000" y="2146040"/>
            <a:ext cx="286139" cy="161730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018CBB-D4EA-00F5-236F-A860C0D92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28" y="1722968"/>
            <a:ext cx="4478400" cy="25200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D1613F-D07A-E283-AFE6-1B6091B5DC45}"/>
              </a:ext>
            </a:extLst>
          </p:cNvPr>
          <p:cNvSpPr txBox="1"/>
          <p:nvPr/>
        </p:nvSpPr>
        <p:spPr>
          <a:xfrm>
            <a:off x="988845" y="5352100"/>
            <a:ext cx="102782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tIns="45720" rIns="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Apart from how you use the text on slide, similar guidelines to slide design apply!</a:t>
            </a:r>
          </a:p>
        </p:txBody>
      </p:sp>
    </p:spTree>
    <p:extLst>
      <p:ext uri="{BB962C8B-B14F-4D97-AF65-F5344CB8AC3E}">
        <p14:creationId xmlns:p14="http://schemas.microsoft.com/office/powerpoint/2010/main" val="2798248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BA8B4F21-52CC-09C2-71E6-64B0EB921B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005664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7772400" imgH="10058400" progId="TCLayout.ActiveDocument.1">
                  <p:embed/>
                </p:oleObj>
              </mc:Choice>
              <mc:Fallback>
                <p:oleObj name="think-cell Slide" r:id="rId10" imgW="7772400" imgH="10058400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BA8B4F21-52CC-09C2-71E6-64B0EB921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Vertical Text Placeholder 19">
            <a:extLst>
              <a:ext uri="{FF2B5EF4-FFF2-40B4-BE49-F238E27FC236}">
                <a16:creationId xmlns:a16="http://schemas.microsoft.com/office/drawing/2014/main" id="{BF4F1F63-BF4E-CCEB-2169-97360EEF1FC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Online and store are often treated as separate sales channels. However, since customers can of course visit a store before ordering online, there is interplay between the two. Here we investigate whether these customers who visit the store first end up with more profitable online orders.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As a proxy for whether they visited the store, we use Single Customer View data to find the customers that made a store payment in the year prior to the online order. This is compared to other “recurring customers” that only had online payments in the same year. Together they are 40% of the total online orders.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Of course, the second group may have been to the store as well, simply not being identified. However, we find that customers who we know have been to the store indeed have a more profitable online order, caused by both a higher share of furniture items and spending more on that furniture.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E2F5CFF-7E61-4854-B090-A47F77629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US </a:t>
            </a:r>
            <a:r>
              <a:rPr lang="en-GB" err="1"/>
              <a:t>avg</a:t>
            </a:r>
            <a:r>
              <a:rPr lang="en-GB"/>
              <a:t> online order profit – by previous order type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FC49F49-EEC2-7BF4-02BC-F7784E76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b="1" dirty="0"/>
              <a:t>Online order profit is 15% higher when customers have visited a store before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79AE247-C88A-E66B-C2C6-FECA8FD1F5B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Geert.Adriaans@ingka.ikea.com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AF8D02E-1B59-46D9-A335-8726E27B3FD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nl-NL"/>
              <a:t>1) We only compare orders that had another order in the year prior according to Single Customer View (40%).</a:t>
            </a:r>
          </a:p>
          <a:p>
            <a:r>
              <a:rPr lang="nl-NL"/>
              <a:t>Source: Common Sales and range info for US in May 2022.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E4752-91E3-CA8E-65A9-CED8EFC0B18F}"/>
              </a:ext>
            </a:extLst>
          </p:cNvPr>
          <p:cNvSpPr txBox="1"/>
          <p:nvPr/>
        </p:nvSpPr>
        <p:spPr>
          <a:xfrm>
            <a:off x="2611438" y="2038350"/>
            <a:ext cx="2833688" cy="27622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Average online order profit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99D97B-EB39-ACBF-242A-D7632F2E49AF}"/>
              </a:ext>
            </a:extLst>
          </p:cNvPr>
          <p:cNvCxnSpPr>
            <a:cxnSpLocks/>
          </p:cNvCxnSpPr>
          <p:nvPr/>
        </p:nvCxnSpPr>
        <p:spPr>
          <a:xfrm>
            <a:off x="2611438" y="2274888"/>
            <a:ext cx="3246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BEE935-FBE4-B0CF-3B75-F146F70810C0}"/>
              </a:ext>
            </a:extLst>
          </p:cNvPr>
          <p:cNvSpPr txBox="1"/>
          <p:nvPr/>
        </p:nvSpPr>
        <p:spPr>
          <a:xfrm>
            <a:off x="1254125" y="2038350"/>
            <a:ext cx="1233488" cy="27622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Customer type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8CC4A8-7CF5-ECF3-B526-A03B853056E6}"/>
              </a:ext>
            </a:extLst>
          </p:cNvPr>
          <p:cNvCxnSpPr>
            <a:cxnSpLocks/>
          </p:cNvCxnSpPr>
          <p:nvPr/>
        </p:nvCxnSpPr>
        <p:spPr>
          <a:xfrm>
            <a:off x="1344613" y="2274888"/>
            <a:ext cx="1147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0EDFF8AB-AFEA-DA34-0FF2-B739D136486E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7105167"/>
              </p:ext>
            </p:extLst>
          </p:nvPr>
        </p:nvGraphicFramePr>
        <p:xfrm>
          <a:off x="2511425" y="2152650"/>
          <a:ext cx="3248025" cy="2462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B0CC62-8181-7FF8-3485-F0167D6563A4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5027613" y="3171825"/>
            <a:ext cx="0" cy="12192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E8816D-8217-54D9-B947-683F95718230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5400675" y="4135438"/>
            <a:ext cx="0" cy="2555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ED1001-33B0-485D-675E-AD232766DCA9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 bwMode="auto">
          <a:xfrm>
            <a:off x="5024438" y="4348163"/>
            <a:ext cx="379413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363D9F-D851-FE62-4528-DC0ED7B67654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677988" y="2811463"/>
            <a:ext cx="8143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1pPr>
            <a:lvl2pPr marL="0" indent="-3429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8B4E25E-D4F2-4F36-BC58-B229E600A531}" type="datetime'''''''''''''''''''On''''''li''''n''''e ''''o''''nl''y''''''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Online only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IKEA Latin"/>
              <a:ea typeface="+mn-ea"/>
              <a:cs typeface="+mn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3B9517-8330-1F11-1D35-A423F0D9A212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1581150" y="3683000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1pPr>
            <a:lvl2pPr marL="0" indent="-3429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B99CED3-5D2A-4CC3-83D5-61D9506CD151}" type="datetime'V''i''''sit''ed s''tore&#10;b''e''f''''or''e or''d''''''e''''r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Visited store
before order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IKEA Latin"/>
              <a:ea typeface="+mn-ea"/>
              <a:cs typeface="+mn-cs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9B160F3-3B58-141B-182E-D2EF6039F24F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4937125" y="4438650"/>
            <a:ext cx="552450" cy="258763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1pPr>
            <a:lvl2pPr marL="0" indent="-34290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i="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Noto IKEA Latin" panose="020B0502040504020204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9C271A5-F3CC-44AA-ACBE-F92828EB1BB3}" type="datetime'''''''+''''''''''''''1''''5''%'''''''''''''''''''''''''''''''">
              <a:rPr kumimoji="0" lang="en-GB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+15%</a:t>
            </a:fld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IKEA Latin"/>
              <a:ea typeface="+mn-ea"/>
              <a:cs typeface="+mn-cs"/>
            </a:endParaRPr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A20E5707-0706-9FFD-B407-553D2B05F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38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4D6C7F-A516-233F-9EEA-B269924225B1}"/>
              </a:ext>
            </a:extLst>
          </p:cNvPr>
          <p:cNvCxnSpPr>
            <a:cxnSpLocks/>
          </p:cNvCxnSpPr>
          <p:nvPr/>
        </p:nvCxnSpPr>
        <p:spPr>
          <a:xfrm>
            <a:off x="2603500" y="4830763"/>
            <a:ext cx="0" cy="94138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A29F244-AAF5-88FA-B8C7-A3E17F6155C7}"/>
              </a:ext>
            </a:extLst>
          </p:cNvPr>
          <p:cNvSpPr txBox="1"/>
          <p:nvPr/>
        </p:nvSpPr>
        <p:spPr>
          <a:xfrm>
            <a:off x="2633663" y="4848225"/>
            <a:ext cx="2767013" cy="646113"/>
          </a:xfrm>
          <a:prstGeom prst="rect">
            <a:avLst/>
          </a:prstGeom>
          <a:noFill/>
        </p:spPr>
        <p:txBody>
          <a:bodyPr wrap="square" lIns="72000" tIns="45720" rIns="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Suggests customers visiting a 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physical store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 also 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drives the online order profit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.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4AA94313-EFCA-84EC-B0D9-A3786FE98CA2}"/>
              </a:ext>
            </a:extLst>
          </p:cNvPr>
          <p:cNvSpPr/>
          <p:nvPr/>
        </p:nvSpPr>
        <p:spPr>
          <a:xfrm>
            <a:off x="8415471" y="530538"/>
            <a:ext cx="2879546" cy="892973"/>
          </a:xfrm>
          <a:prstGeom prst="wedgeRoundRectCallout">
            <a:avLst>
              <a:gd name="adj1" fmla="val -73894"/>
              <a:gd name="adj2" fmla="val -50370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The title is active and precise, states the </a:t>
            </a: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main conclusion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 and is supported by the visualization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DEF7848-57C7-A826-F91C-88CF1FB288F7}"/>
              </a:ext>
            </a:extLst>
          </p:cNvPr>
          <p:cNvSpPr/>
          <p:nvPr/>
        </p:nvSpPr>
        <p:spPr>
          <a:xfrm>
            <a:off x="5504964" y="3003630"/>
            <a:ext cx="3258521" cy="769938"/>
          </a:xfrm>
          <a:prstGeom prst="wedgeRoundRectCallout">
            <a:avLst>
              <a:gd name="adj1" fmla="val -82604"/>
              <a:gd name="adj2" fmla="val -42309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One clear visualization that directly </a:t>
            </a: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supports the conclusion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; no redundant information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ADB2E665-F636-6B01-753C-B35767D5AE63}"/>
              </a:ext>
            </a:extLst>
          </p:cNvPr>
          <p:cNvSpPr/>
          <p:nvPr/>
        </p:nvSpPr>
        <p:spPr>
          <a:xfrm>
            <a:off x="1136650" y="4294188"/>
            <a:ext cx="2692400" cy="479425"/>
          </a:xfrm>
          <a:prstGeom prst="wedgeRoundRectCallout">
            <a:avLst>
              <a:gd name="adj1" fmla="val 86940"/>
              <a:gd name="adj2" fmla="val 6943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Numbers in the title can be found on the slide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8913859-8096-8B82-2921-929B5D238F59}"/>
              </a:ext>
            </a:extLst>
          </p:cNvPr>
          <p:cNvSpPr/>
          <p:nvPr/>
        </p:nvSpPr>
        <p:spPr>
          <a:xfrm>
            <a:off x="5857962" y="1436064"/>
            <a:ext cx="2692993" cy="636313"/>
          </a:xfrm>
          <a:prstGeom prst="wedgeRoundRectCallout">
            <a:avLst>
              <a:gd name="adj1" fmla="val -38408"/>
              <a:gd name="adj2" fmla="val -77772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Subtitle factually describes the visual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ABE7745-962B-8299-2F1D-5A5C982E1400}"/>
              </a:ext>
            </a:extLst>
          </p:cNvPr>
          <p:cNvSpPr/>
          <p:nvPr/>
        </p:nvSpPr>
        <p:spPr>
          <a:xfrm>
            <a:off x="9390669" y="4041775"/>
            <a:ext cx="2692993" cy="636313"/>
          </a:xfrm>
          <a:prstGeom prst="wedgeRoundRectCallout">
            <a:avLst>
              <a:gd name="adj1" fmla="val -38408"/>
              <a:gd name="adj2" fmla="val -77772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The text box is used to provide context for people reading the slide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24C10B06-CB4C-BA79-EE24-A5CB95209F1C}"/>
              </a:ext>
            </a:extLst>
          </p:cNvPr>
          <p:cNvSpPr/>
          <p:nvPr/>
        </p:nvSpPr>
        <p:spPr>
          <a:xfrm>
            <a:off x="89058" y="1588756"/>
            <a:ext cx="2692993" cy="395100"/>
          </a:xfrm>
          <a:prstGeom prst="wedgeRoundRectCallout">
            <a:avLst>
              <a:gd name="adj1" fmla="val 26973"/>
              <a:gd name="adj2" fmla="val 72046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Graph has </a:t>
            </a:r>
            <a:r>
              <a:rPr lang="en-GB" sz="1400" dirty="0">
                <a:solidFill>
                  <a:srgbClr val="000000"/>
                </a:solidFill>
                <a:latin typeface="Noto IKEA Latin"/>
              </a:rPr>
              <a:t>headers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IKEA Latin"/>
              <a:ea typeface="+mn-ea"/>
              <a:cs typeface="+mn-cs"/>
            </a:endParaRP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0C1AC6E4-CBA9-7B59-5D9F-51EBCACB660A}"/>
              </a:ext>
            </a:extLst>
          </p:cNvPr>
          <p:cNvSpPr/>
          <p:nvPr/>
        </p:nvSpPr>
        <p:spPr>
          <a:xfrm>
            <a:off x="4777710" y="6002553"/>
            <a:ext cx="2692993" cy="578466"/>
          </a:xfrm>
          <a:prstGeom prst="wedgeRoundRectCallout">
            <a:avLst>
              <a:gd name="adj1" fmla="val -58423"/>
              <a:gd name="adj2" fmla="val 13282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IKEA Latin"/>
                <a:ea typeface="+mn-ea"/>
                <a:cs typeface="+mn-cs"/>
              </a:rPr>
              <a:t>Source and additional comments in footnote</a:t>
            </a:r>
          </a:p>
        </p:txBody>
      </p:sp>
    </p:spTree>
    <p:extLst>
      <p:ext uri="{BB962C8B-B14F-4D97-AF65-F5344CB8AC3E}">
        <p14:creationId xmlns:p14="http://schemas.microsoft.com/office/powerpoint/2010/main" val="189377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8" grpId="0" animBg="1"/>
      <p:bldP spid="6" grpId="0" animBg="1"/>
      <p:bldP spid="13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19F1F7-239C-4E84-BB89-57D2CF2C54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0" imgH="409" progId="TCLayout.ActiveDocument.1">
                  <p:embed/>
                </p:oleObj>
              </mc:Choice>
              <mc:Fallback>
                <p:oleObj name="think-cell Slide" r:id="rId3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9F1F7-239C-4E84-BB89-57D2CF2C5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6BCB1D-5139-7477-B121-A35612B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nl-NL" b="1">
                <a:latin typeface="Noto IKEA Latin" panose="020B0502040504020204" pitchFamily="34" charset="0"/>
              </a:rPr>
              <a:t>Visualization Checklist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ABF365-D872-4F1E-85B3-8C9961168806}"/>
              </a:ext>
            </a:extLst>
          </p:cNvPr>
          <p:cNvSpPr/>
          <p:nvPr/>
        </p:nvSpPr>
        <p:spPr>
          <a:xfrm>
            <a:off x="698500" y="1055548"/>
            <a:ext cx="5248210" cy="18296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your visualizations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supporting the message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 Or distracting from it? (Where is Waldo?)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your slide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stripped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of all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redundant information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4E070-AF40-D3BA-D7E1-8115554EA49E}"/>
              </a:ext>
            </a:extLst>
          </p:cNvPr>
          <p:cNvSpPr/>
          <p:nvPr/>
        </p:nvSpPr>
        <p:spPr>
          <a:xfrm>
            <a:off x="6408556" y="1434992"/>
            <a:ext cx="5248210" cy="45583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graphs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instead of tables or text?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follow the rules?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Natural reading order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: top-down, left to right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X-axis for time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, Y-axis for everything else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No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line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in a graph if the information is not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continuous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Logical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start- and endpoint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of your graphs (i.e. pie charts start at 12 o’clock)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Does the graph visualize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message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the message supported by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number(s)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and can these number(s)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directly be found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on the slide?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use the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right graph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Does the graph have a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title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clear for each component of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      the graph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which value is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      represented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(€, #, $, etc)?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AB345C-6862-9AAD-853B-4B3607BAA315}"/>
              </a:ext>
            </a:extLst>
          </p:cNvPr>
          <p:cNvSpPr/>
          <p:nvPr/>
        </p:nvSpPr>
        <p:spPr>
          <a:xfrm>
            <a:off x="698500" y="3415667"/>
            <a:ext cx="5248210" cy="2577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the objects properly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aligned and distributed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 Both mutually and on the slide?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consistent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with font type, size, shape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and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color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  <a:b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</a:b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font Noto IKEA Latin 12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avoid too large font sizes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and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bright colors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use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IKEA template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color association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correct (red = bad, green = good?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your slide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peaceful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and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orderly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C780EF-7E28-EE9F-6C25-A87D34BDB72E}"/>
              </a:ext>
            </a:extLst>
          </p:cNvPr>
          <p:cNvSpPr/>
          <p:nvPr/>
        </p:nvSpPr>
        <p:spPr>
          <a:xfrm>
            <a:off x="698500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Information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3FEDF0-567D-0A81-27B0-8BFCD69E258B}"/>
              </a:ext>
            </a:extLst>
          </p:cNvPr>
          <p:cNvSpPr/>
          <p:nvPr/>
        </p:nvSpPr>
        <p:spPr>
          <a:xfrm>
            <a:off x="698500" y="3334733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Slide Design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67BA9-07D6-C677-A866-1179333624D3}"/>
              </a:ext>
            </a:extLst>
          </p:cNvPr>
          <p:cNvSpPr/>
          <p:nvPr/>
        </p:nvSpPr>
        <p:spPr>
          <a:xfrm>
            <a:off x="6408556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Graphs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B4932D-FBF1-14DC-2FA3-55DC3BC6AF7E}"/>
              </a:ext>
            </a:extLst>
          </p:cNvPr>
          <p:cNvSpPr/>
          <p:nvPr/>
        </p:nvSpPr>
        <p:spPr>
          <a:xfrm>
            <a:off x="683491" y="3334733"/>
            <a:ext cx="5271472" cy="266786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032DF-E8BD-F9D7-061A-117B91C24869}"/>
              </a:ext>
            </a:extLst>
          </p:cNvPr>
          <p:cNvSpPr/>
          <p:nvPr/>
        </p:nvSpPr>
        <p:spPr>
          <a:xfrm>
            <a:off x="689264" y="1055547"/>
            <a:ext cx="5271472" cy="1838932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0A744-CCBB-C9C3-7BD7-EAC2167B8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988" y="4253974"/>
            <a:ext cx="2361901" cy="12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06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19F1F7-239C-4E84-BB89-57D2CF2C54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410" imgH="409" progId="TCLayout.ActiveDocument.1">
                  <p:embed/>
                </p:oleObj>
              </mc:Choice>
              <mc:Fallback>
                <p:oleObj name="think-cell Slide" r:id="rId30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9F1F7-239C-4E84-BB89-57D2CF2C5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0C780EF-7E28-EE9F-6C25-A87D34BDB72E}"/>
              </a:ext>
            </a:extLst>
          </p:cNvPr>
          <p:cNvSpPr/>
          <p:nvPr/>
        </p:nvSpPr>
        <p:spPr>
          <a:xfrm>
            <a:off x="4977169" y="2143125"/>
            <a:ext cx="2022926" cy="51117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Comparison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2E84E-4A79-EF38-DA38-3226B0F15B0D}"/>
              </a:ext>
            </a:extLst>
          </p:cNvPr>
          <p:cNvSpPr/>
          <p:nvPr/>
        </p:nvSpPr>
        <p:spPr>
          <a:xfrm>
            <a:off x="4977167" y="2873440"/>
            <a:ext cx="2022931" cy="511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209A9-E92E-FCFC-7234-B45DBC818D3A}"/>
              </a:ext>
            </a:extLst>
          </p:cNvPr>
          <p:cNvSpPr/>
          <p:nvPr/>
        </p:nvSpPr>
        <p:spPr>
          <a:xfrm>
            <a:off x="4977169" y="3521075"/>
            <a:ext cx="2022926" cy="51117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Composition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2A4351-4E6A-E9E9-6985-853203EE2BC8}"/>
              </a:ext>
            </a:extLst>
          </p:cNvPr>
          <p:cNvSpPr/>
          <p:nvPr/>
        </p:nvSpPr>
        <p:spPr>
          <a:xfrm>
            <a:off x="2109042" y="2873440"/>
            <a:ext cx="2022926" cy="51117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Relationship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4F6451-7E2D-1CA8-C256-58ABC2CC04D0}"/>
              </a:ext>
            </a:extLst>
          </p:cNvPr>
          <p:cNvSpPr/>
          <p:nvPr/>
        </p:nvSpPr>
        <p:spPr>
          <a:xfrm>
            <a:off x="7829614" y="2873440"/>
            <a:ext cx="2022926" cy="51117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Distribution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531873-6B04-8089-311B-C354284D31F6}"/>
              </a:ext>
            </a:extLst>
          </p:cNvPr>
          <p:cNvCxnSpPr/>
          <p:nvPr>
            <p:custDataLst>
              <p:tags r:id="rId2"/>
            </p:custDataLst>
          </p:nvPr>
        </p:nvCxnSpPr>
        <p:spPr bwMode="auto">
          <a:xfrm>
            <a:off x="2236788" y="566738"/>
            <a:ext cx="0" cy="508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6885E6-C56C-C061-8835-BE33E7876ADE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2109788" y="681038"/>
            <a:ext cx="0" cy="508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4019A66-B98C-5538-50BA-99654932B256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2046288" y="796925"/>
            <a:ext cx="0" cy="508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1B1CFF-6F6A-8DC4-D34A-6D10618FFE37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2046288" y="911225"/>
            <a:ext cx="0" cy="508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311707A-E72E-CE35-FBEB-7FC38D8988BA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2173288" y="1027113"/>
            <a:ext cx="0" cy="508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FD6C12-2314-830C-9725-5640A45808A8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2363788" y="1141413"/>
            <a:ext cx="0" cy="508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E5A86B7-E2A6-28F3-B443-0DA1C8A1BF89}"/>
              </a:ext>
            </a:extLst>
          </p:cNvPr>
          <p:cNvGraphicFramePr/>
          <p:nvPr>
            <p:custDataLst>
              <p:tags r:id="rId8"/>
            </p:custDataLst>
          </p:nvPr>
        </p:nvGraphicFramePr>
        <p:xfrm>
          <a:off x="1520825" y="393700"/>
          <a:ext cx="925513" cy="97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57F30B3-8E8C-B60C-0290-F8D6251E5065}"/>
              </a:ext>
            </a:extLst>
          </p:cNvPr>
          <p:cNvGraphicFramePr/>
          <p:nvPr>
            <p:custDataLst>
              <p:tags r:id="rId9"/>
            </p:custDataLst>
          </p:nvPr>
        </p:nvGraphicFramePr>
        <p:xfrm>
          <a:off x="2735263" y="393700"/>
          <a:ext cx="979487" cy="97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5CD48D6-BEDD-B9A8-C4C4-B6D70D7ABFB5}"/>
              </a:ext>
            </a:extLst>
          </p:cNvPr>
          <p:cNvGraphicFramePr/>
          <p:nvPr>
            <p:custDataLst>
              <p:tags r:id="rId10"/>
            </p:custDataLst>
          </p:nvPr>
        </p:nvGraphicFramePr>
        <p:xfrm>
          <a:off x="3954463" y="393700"/>
          <a:ext cx="1042987" cy="97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8CDDE3B-91C3-B2BF-9EB1-303E326EFAA9}"/>
              </a:ext>
            </a:extLst>
          </p:cNvPr>
          <p:cNvGraphicFramePr/>
          <p:nvPr>
            <p:custDataLst>
              <p:tags r:id="rId11"/>
            </p:custDataLst>
          </p:nvPr>
        </p:nvGraphicFramePr>
        <p:xfrm>
          <a:off x="7086600" y="339725"/>
          <a:ext cx="1033463" cy="106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91E9E9D-540C-1639-3A53-8F6FD3015F7F}"/>
              </a:ext>
            </a:extLst>
          </p:cNvPr>
          <p:cNvGraphicFramePr/>
          <p:nvPr>
            <p:custDataLst>
              <p:tags r:id="rId12"/>
            </p:custDataLst>
          </p:nvPr>
        </p:nvGraphicFramePr>
        <p:xfrm>
          <a:off x="8377238" y="339725"/>
          <a:ext cx="1066800" cy="106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607848-73E6-B27F-3B19-11B63D0C1A9A}"/>
              </a:ext>
            </a:extLst>
          </p:cNvPr>
          <p:cNvGraphicFramePr/>
          <p:nvPr>
            <p:custDataLst>
              <p:tags r:id="rId13"/>
            </p:custDataLst>
          </p:nvPr>
        </p:nvGraphicFramePr>
        <p:xfrm>
          <a:off x="9621838" y="339725"/>
          <a:ext cx="1035050" cy="106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BADABE2-035C-43A7-65CF-5700558837AB}"/>
              </a:ext>
            </a:extLst>
          </p:cNvPr>
          <p:cNvGraphicFramePr/>
          <p:nvPr>
            <p:custDataLst>
              <p:tags r:id="rId14"/>
            </p:custDataLst>
          </p:nvPr>
        </p:nvGraphicFramePr>
        <p:xfrm>
          <a:off x="595313" y="2473325"/>
          <a:ext cx="1011237" cy="99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8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11BAAF9-511E-A7E5-0EB0-DF6FDDA465A0}"/>
              </a:ext>
            </a:extLst>
          </p:cNvPr>
          <p:cNvGraphicFramePr/>
          <p:nvPr>
            <p:custDataLst>
              <p:tags r:id="rId15"/>
            </p:custDataLst>
          </p:nvPr>
        </p:nvGraphicFramePr>
        <p:xfrm>
          <a:off x="595313" y="4084638"/>
          <a:ext cx="990600" cy="1038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07BFE63-2D47-8320-5DC3-EB704778C880}"/>
              </a:ext>
            </a:extLst>
          </p:cNvPr>
          <p:cNvGraphicFramePr/>
          <p:nvPr>
            <p:custDataLst>
              <p:tags r:id="rId16"/>
            </p:custDataLst>
          </p:nvPr>
        </p:nvGraphicFramePr>
        <p:xfrm>
          <a:off x="2074863" y="5011738"/>
          <a:ext cx="1087437" cy="102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0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CE1CA1F-5266-7268-AEF4-47E869010588}"/>
              </a:ext>
            </a:extLst>
          </p:cNvPr>
          <p:cNvGraphicFramePr/>
          <p:nvPr>
            <p:custDataLst>
              <p:tags r:id="rId17"/>
            </p:custDataLst>
          </p:nvPr>
        </p:nvGraphicFramePr>
        <p:xfrm>
          <a:off x="3332163" y="5011738"/>
          <a:ext cx="1011237" cy="102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1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3B47CA5-8C2C-E1CA-A01F-DAEB222C5AD2}"/>
              </a:ext>
            </a:extLst>
          </p:cNvPr>
          <p:cNvGraphicFramePr/>
          <p:nvPr>
            <p:custDataLst>
              <p:tags r:id="rId18"/>
            </p:custDataLst>
          </p:nvPr>
        </p:nvGraphicFramePr>
        <p:xfrm>
          <a:off x="10377488" y="2660650"/>
          <a:ext cx="1006475" cy="1036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2"/>
          </a:graphicData>
        </a:graphic>
      </p:graphicFrame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54DA0520-78B7-3E24-F212-236393D4FC40}"/>
              </a:ext>
            </a:extLst>
          </p:cNvPr>
          <p:cNvCxnSpPr/>
          <p:nvPr>
            <p:custDataLst>
              <p:tags r:id="rId19"/>
            </p:custDataLst>
          </p:nvPr>
        </p:nvCxnSpPr>
        <p:spPr bwMode="auto">
          <a:xfrm>
            <a:off x="7554913" y="5262563"/>
            <a:ext cx="0" cy="952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AB696930-DC9B-3318-8AD2-387B055D0F37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7843838" y="5476875"/>
            <a:ext cx="0" cy="952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4439E30-AE2C-8913-C830-5EF5C4F7D862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>
            <a:off x="8037513" y="5692775"/>
            <a:ext cx="0" cy="952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1F22ECDE-2A14-E542-9382-394CAEBBD919}"/>
              </a:ext>
            </a:extLst>
          </p:cNvPr>
          <p:cNvGraphicFramePr/>
          <p:nvPr>
            <p:custDataLst>
              <p:tags r:id="rId22"/>
            </p:custDataLst>
          </p:nvPr>
        </p:nvGraphicFramePr>
        <p:xfrm>
          <a:off x="7086600" y="5011738"/>
          <a:ext cx="1033463" cy="102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3"/>
          </a:graphicData>
        </a:graphic>
      </p:graphicFrame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5780653B-5D1D-2898-B858-DD899C35AEBC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>
            <a:off x="9361488" y="5262563"/>
            <a:ext cx="0" cy="952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E4BADA22-0386-D915-B824-CCDD96593ECC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8910638" y="5476875"/>
            <a:ext cx="0" cy="952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835B3F42-603B-96C8-582D-FC38A3214446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>
            <a:off x="8610600" y="5692775"/>
            <a:ext cx="0" cy="9525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5EB17A8A-703E-26B2-79C0-4A8F196DCF9F}"/>
              </a:ext>
            </a:extLst>
          </p:cNvPr>
          <p:cNvGraphicFramePr/>
          <p:nvPr>
            <p:custDataLst>
              <p:tags r:id="rId26"/>
            </p:custDataLst>
          </p:nvPr>
        </p:nvGraphicFramePr>
        <p:xfrm>
          <a:off x="8377238" y="5011738"/>
          <a:ext cx="1066800" cy="102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B1E92485-BF88-E179-DC47-19E921F73909}"/>
              </a:ext>
            </a:extLst>
          </p:cNvPr>
          <p:cNvGraphicFramePr/>
          <p:nvPr>
            <p:custDataLst>
              <p:tags r:id="rId27"/>
            </p:custDataLst>
          </p:nvPr>
        </p:nvGraphicFramePr>
        <p:xfrm>
          <a:off x="9626600" y="5011738"/>
          <a:ext cx="1025525" cy="102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5"/>
          </a:graphicData>
        </a:graphic>
      </p:graphicFrame>
      <p:sp>
        <p:nvSpPr>
          <p:cNvPr id="614" name="Rectangle 613">
            <a:extLst>
              <a:ext uri="{FF2B5EF4-FFF2-40B4-BE49-F238E27FC236}">
                <a16:creationId xmlns:a16="http://schemas.microsoft.com/office/drawing/2014/main" id="{6A0A7E8E-7383-B9EF-0422-5451999A2B1F}"/>
              </a:ext>
            </a:extLst>
          </p:cNvPr>
          <p:cNvSpPr/>
          <p:nvPr/>
        </p:nvSpPr>
        <p:spPr>
          <a:xfrm>
            <a:off x="2724150" y="4214813"/>
            <a:ext cx="1045027" cy="2635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Over time</a:t>
            </a: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94AF3411-DC2A-FE2E-CBBA-79001875F648}"/>
              </a:ext>
            </a:extLst>
          </p:cNvPr>
          <p:cNvSpPr/>
          <p:nvPr/>
        </p:nvSpPr>
        <p:spPr>
          <a:xfrm>
            <a:off x="2094205" y="4624388"/>
            <a:ext cx="1045027" cy="26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Few periods</a:t>
            </a: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025E3041-0398-946C-14E2-C85B4F691058}"/>
              </a:ext>
            </a:extLst>
          </p:cNvPr>
          <p:cNvSpPr/>
          <p:nvPr/>
        </p:nvSpPr>
        <p:spPr>
          <a:xfrm>
            <a:off x="3300479" y="4624388"/>
            <a:ext cx="1045027" cy="26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Many periods</a:t>
            </a: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6463C6B3-3F94-0786-F5D6-A3FDDA3E1EAE}"/>
              </a:ext>
            </a:extLst>
          </p:cNvPr>
          <p:cNvSpPr/>
          <p:nvPr/>
        </p:nvSpPr>
        <p:spPr>
          <a:xfrm>
            <a:off x="2701925" y="1845258"/>
            <a:ext cx="1044575" cy="265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Over time</a:t>
            </a:r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EE135AB6-BD9A-D348-1C09-9C2B1A30ED7E}"/>
              </a:ext>
            </a:extLst>
          </p:cNvPr>
          <p:cNvSpPr/>
          <p:nvPr/>
        </p:nvSpPr>
        <p:spPr>
          <a:xfrm>
            <a:off x="2701925" y="1473200"/>
            <a:ext cx="1044575" cy="26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Few periods</a:t>
            </a:r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6D8F8652-E714-C950-A599-78E4A4814ED7}"/>
              </a:ext>
            </a:extLst>
          </p:cNvPr>
          <p:cNvSpPr/>
          <p:nvPr/>
        </p:nvSpPr>
        <p:spPr>
          <a:xfrm>
            <a:off x="1439863" y="1473200"/>
            <a:ext cx="1046163" cy="26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2 periods</a:t>
            </a:r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CE255790-FEF8-9417-DCEC-549B8D2C85A5}"/>
              </a:ext>
            </a:extLst>
          </p:cNvPr>
          <p:cNvSpPr/>
          <p:nvPr/>
        </p:nvSpPr>
        <p:spPr>
          <a:xfrm>
            <a:off x="3959225" y="1473200"/>
            <a:ext cx="1044575" cy="26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Many periods</a:t>
            </a: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FB416C03-9002-17B2-28B3-580D1411FA30}"/>
              </a:ext>
            </a:extLst>
          </p:cNvPr>
          <p:cNvSpPr/>
          <p:nvPr/>
        </p:nvSpPr>
        <p:spPr>
          <a:xfrm>
            <a:off x="8369753" y="1845258"/>
            <a:ext cx="1045027" cy="2651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Static</a:t>
            </a:r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7B3949F4-1CC6-8749-E6DC-3A1D161F8908}"/>
              </a:ext>
            </a:extLst>
          </p:cNvPr>
          <p:cNvSpPr/>
          <p:nvPr/>
        </p:nvSpPr>
        <p:spPr>
          <a:xfrm>
            <a:off x="8369753" y="1473200"/>
            <a:ext cx="1045027" cy="26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More metrics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574BF4CF-0329-A6D2-047D-3E86B15F5534}"/>
              </a:ext>
            </a:extLst>
          </p:cNvPr>
          <p:cNvSpPr/>
          <p:nvPr/>
        </p:nvSpPr>
        <p:spPr>
          <a:xfrm>
            <a:off x="7108259" y="1473200"/>
            <a:ext cx="1045027" cy="26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1 metric</a:t>
            </a: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CA0C0B14-15BB-468D-1A46-BCA3E6A1F70A}"/>
              </a:ext>
            </a:extLst>
          </p:cNvPr>
          <p:cNvSpPr/>
          <p:nvPr/>
        </p:nvSpPr>
        <p:spPr>
          <a:xfrm>
            <a:off x="9626486" y="1473200"/>
            <a:ext cx="1045027" cy="26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Relative</a:t>
            </a: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D068251D-9066-13F8-614F-4D3759EF3A6F}"/>
              </a:ext>
            </a:extLst>
          </p:cNvPr>
          <p:cNvSpPr/>
          <p:nvPr/>
        </p:nvSpPr>
        <p:spPr>
          <a:xfrm>
            <a:off x="558348" y="2133599"/>
            <a:ext cx="1045027" cy="265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2 variables</a:t>
            </a:r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87072879-1925-FD1C-433A-F89BE533FD49}"/>
              </a:ext>
            </a:extLst>
          </p:cNvPr>
          <p:cNvSpPr/>
          <p:nvPr/>
        </p:nvSpPr>
        <p:spPr>
          <a:xfrm>
            <a:off x="558348" y="3748135"/>
            <a:ext cx="1045027" cy="265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3 variables</a:t>
            </a: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3F55A53D-F83E-C6F3-6F93-2B52B858DADD}"/>
              </a:ext>
            </a:extLst>
          </p:cNvPr>
          <p:cNvSpPr/>
          <p:nvPr/>
        </p:nvSpPr>
        <p:spPr>
          <a:xfrm>
            <a:off x="8375650" y="4214813"/>
            <a:ext cx="1045027" cy="2635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Static</a:t>
            </a: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5DE6B189-697E-3E7D-96A4-1665F1BCAD12}"/>
              </a:ext>
            </a:extLst>
          </p:cNvPr>
          <p:cNvSpPr/>
          <p:nvPr/>
        </p:nvSpPr>
        <p:spPr>
          <a:xfrm>
            <a:off x="8369753" y="4624388"/>
            <a:ext cx="1045027" cy="26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Build-down</a:t>
            </a:r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3F039F5E-BC14-6047-3843-774E7788368E}"/>
              </a:ext>
            </a:extLst>
          </p:cNvPr>
          <p:cNvSpPr/>
          <p:nvPr/>
        </p:nvSpPr>
        <p:spPr>
          <a:xfrm>
            <a:off x="7108259" y="4624388"/>
            <a:ext cx="1045027" cy="26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Build-up</a:t>
            </a:r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A67A1211-F3BA-619D-E151-7EE9B48479E8}"/>
              </a:ext>
            </a:extLst>
          </p:cNvPr>
          <p:cNvSpPr/>
          <p:nvPr/>
        </p:nvSpPr>
        <p:spPr>
          <a:xfrm>
            <a:off x="9626486" y="4624388"/>
            <a:ext cx="1045027" cy="263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Relative</a:t>
            </a:r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72527EB2-AA6B-D930-C2D1-94A78666321D}"/>
              </a:ext>
            </a:extLst>
          </p:cNvPr>
          <p:cNvSpPr/>
          <p:nvPr/>
        </p:nvSpPr>
        <p:spPr>
          <a:xfrm>
            <a:off x="1439863" y="346075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77C349EA-88A7-12F5-78D5-87822CBD93F7}"/>
              </a:ext>
            </a:extLst>
          </p:cNvPr>
          <p:cNvSpPr/>
          <p:nvPr/>
        </p:nvSpPr>
        <p:spPr>
          <a:xfrm>
            <a:off x="2706703" y="346075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62FBD1F0-93FD-B09B-1194-9790A385993D}"/>
              </a:ext>
            </a:extLst>
          </p:cNvPr>
          <p:cNvSpPr/>
          <p:nvPr/>
        </p:nvSpPr>
        <p:spPr>
          <a:xfrm>
            <a:off x="3954447" y="346075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843886A6-572B-10DC-8376-19253ED12DA5}"/>
              </a:ext>
            </a:extLst>
          </p:cNvPr>
          <p:cNvSpPr/>
          <p:nvPr/>
        </p:nvSpPr>
        <p:spPr>
          <a:xfrm>
            <a:off x="7107254" y="346075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E3DD8491-0A8F-6049-F047-872AD54870A7}"/>
              </a:ext>
            </a:extLst>
          </p:cNvPr>
          <p:cNvSpPr/>
          <p:nvPr/>
        </p:nvSpPr>
        <p:spPr>
          <a:xfrm>
            <a:off x="8374094" y="346075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F584F1F0-45FF-F7A5-F1E6-02466C8B7704}"/>
              </a:ext>
            </a:extLst>
          </p:cNvPr>
          <p:cNvSpPr/>
          <p:nvPr/>
        </p:nvSpPr>
        <p:spPr>
          <a:xfrm>
            <a:off x="9621838" y="346075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D2A15CBC-3886-386B-CFC1-320491F57671}"/>
              </a:ext>
            </a:extLst>
          </p:cNvPr>
          <p:cNvSpPr/>
          <p:nvPr/>
        </p:nvSpPr>
        <p:spPr>
          <a:xfrm>
            <a:off x="556852" y="2474231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C0F322B6-0127-01E6-184B-50373DACAEB0}"/>
              </a:ext>
            </a:extLst>
          </p:cNvPr>
          <p:cNvSpPr/>
          <p:nvPr/>
        </p:nvSpPr>
        <p:spPr>
          <a:xfrm>
            <a:off x="556852" y="4075113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31391316-9ADE-E50C-0228-2658D1117948}"/>
              </a:ext>
            </a:extLst>
          </p:cNvPr>
          <p:cNvSpPr/>
          <p:nvPr/>
        </p:nvSpPr>
        <p:spPr>
          <a:xfrm>
            <a:off x="7107254" y="4990420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3B98C8B8-8C9F-CF2B-262A-9BE7E8E6369F}"/>
              </a:ext>
            </a:extLst>
          </p:cNvPr>
          <p:cNvSpPr/>
          <p:nvPr/>
        </p:nvSpPr>
        <p:spPr>
          <a:xfrm>
            <a:off x="8374094" y="4990420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15DF82B3-E50A-519A-B9E3-62FD335EF965}"/>
              </a:ext>
            </a:extLst>
          </p:cNvPr>
          <p:cNvSpPr/>
          <p:nvPr/>
        </p:nvSpPr>
        <p:spPr>
          <a:xfrm>
            <a:off x="9621838" y="4990420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307729E3-CBCA-EB4A-60BE-901C47F3E1CD}"/>
              </a:ext>
            </a:extLst>
          </p:cNvPr>
          <p:cNvSpPr/>
          <p:nvPr/>
        </p:nvSpPr>
        <p:spPr>
          <a:xfrm>
            <a:off x="2088049" y="4987925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3C16B575-7D1C-F25B-E258-DEE021ED7E6E}"/>
              </a:ext>
            </a:extLst>
          </p:cNvPr>
          <p:cNvSpPr/>
          <p:nvPr/>
        </p:nvSpPr>
        <p:spPr>
          <a:xfrm>
            <a:off x="3295649" y="4987925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BA4F5F4D-FC7B-6A4B-F194-B31080B28501}"/>
              </a:ext>
            </a:extLst>
          </p:cNvPr>
          <p:cNvSpPr/>
          <p:nvPr/>
        </p:nvSpPr>
        <p:spPr>
          <a:xfrm>
            <a:off x="10358207" y="2604731"/>
            <a:ext cx="1044575" cy="10445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cxnSp>
        <p:nvCxnSpPr>
          <p:cNvPr id="786" name="Connector: Elbow 785">
            <a:extLst>
              <a:ext uri="{FF2B5EF4-FFF2-40B4-BE49-F238E27FC236}">
                <a16:creationId xmlns:a16="http://schemas.microsoft.com/office/drawing/2014/main" id="{1BA2E7C1-E4B6-7207-56FB-2A95867EF905}"/>
              </a:ext>
            </a:extLst>
          </p:cNvPr>
          <p:cNvCxnSpPr>
            <a:cxnSpLocks/>
            <a:stCxn id="20" idx="1"/>
            <a:endCxn id="646" idx="3"/>
          </p:cNvCxnSpPr>
          <p:nvPr/>
        </p:nvCxnSpPr>
        <p:spPr>
          <a:xfrm rot="10800000">
            <a:off x="1603376" y="2266156"/>
            <a:ext cx="505667" cy="86287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Connector: Elbow 787">
            <a:extLst>
              <a:ext uri="{FF2B5EF4-FFF2-40B4-BE49-F238E27FC236}">
                <a16:creationId xmlns:a16="http://schemas.microsoft.com/office/drawing/2014/main" id="{9EDB7D17-8E89-2312-9F53-3CB55C3C8A12}"/>
              </a:ext>
            </a:extLst>
          </p:cNvPr>
          <p:cNvCxnSpPr>
            <a:cxnSpLocks/>
            <a:stCxn id="20" idx="1"/>
            <a:endCxn id="647" idx="3"/>
          </p:cNvCxnSpPr>
          <p:nvPr/>
        </p:nvCxnSpPr>
        <p:spPr>
          <a:xfrm rot="10800000" flipV="1">
            <a:off x="1603376" y="3129028"/>
            <a:ext cx="505667" cy="7516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0" name="Connector: Elbow 799">
            <a:extLst>
              <a:ext uri="{FF2B5EF4-FFF2-40B4-BE49-F238E27FC236}">
                <a16:creationId xmlns:a16="http://schemas.microsoft.com/office/drawing/2014/main" id="{D7B253DA-08D6-FACD-C603-02FC7B0102F8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rot="5400000">
            <a:off x="5920403" y="3452845"/>
            <a:ext cx="136460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Connector: Elbow 803">
            <a:extLst>
              <a:ext uri="{FF2B5EF4-FFF2-40B4-BE49-F238E27FC236}">
                <a16:creationId xmlns:a16="http://schemas.microsoft.com/office/drawing/2014/main" id="{1A509424-E9D7-F72B-91A1-26552FA019B7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rot="16200000" flipV="1">
            <a:off x="5879063" y="2763869"/>
            <a:ext cx="219140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Connector: Elbow 806">
            <a:extLst>
              <a:ext uri="{FF2B5EF4-FFF2-40B4-BE49-F238E27FC236}">
                <a16:creationId xmlns:a16="http://schemas.microsoft.com/office/drawing/2014/main" id="{31E1CAC4-707E-33BA-B48B-2B74A09073A2}"/>
              </a:ext>
            </a:extLst>
          </p:cNvPr>
          <p:cNvCxnSpPr>
            <a:cxnSpLocks/>
            <a:stCxn id="19" idx="1"/>
            <a:endCxn id="614" idx="0"/>
          </p:cNvCxnSpPr>
          <p:nvPr/>
        </p:nvCxnSpPr>
        <p:spPr>
          <a:xfrm rot="10800000" flipV="1">
            <a:off x="3246665" y="3776663"/>
            <a:ext cx="1730505" cy="43815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Connector: Elbow 810">
            <a:extLst>
              <a:ext uri="{FF2B5EF4-FFF2-40B4-BE49-F238E27FC236}">
                <a16:creationId xmlns:a16="http://schemas.microsoft.com/office/drawing/2014/main" id="{B00583ED-24D6-2F60-8DC0-5EC44CE07CEA}"/>
              </a:ext>
            </a:extLst>
          </p:cNvPr>
          <p:cNvCxnSpPr>
            <a:cxnSpLocks/>
            <a:stCxn id="19" idx="3"/>
            <a:endCxn id="673" idx="0"/>
          </p:cNvCxnSpPr>
          <p:nvPr/>
        </p:nvCxnSpPr>
        <p:spPr>
          <a:xfrm>
            <a:off x="7000095" y="3776663"/>
            <a:ext cx="1898069" cy="43815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412723CE-9DE9-7A11-6E5F-19886C36BBC0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131968" y="3129028"/>
            <a:ext cx="845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A9FFB7E0-8E30-E8D8-06CB-E6399DE346F8}"/>
              </a:ext>
            </a:extLst>
          </p:cNvPr>
          <p:cNvCxnSpPr>
            <a:endCxn id="21" idx="1"/>
          </p:cNvCxnSpPr>
          <p:nvPr/>
        </p:nvCxnSpPr>
        <p:spPr>
          <a:xfrm>
            <a:off x="7000095" y="3129028"/>
            <a:ext cx="829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6E5167B0-D647-348A-15BB-92DC6130155E}"/>
              </a:ext>
            </a:extLst>
          </p:cNvPr>
          <p:cNvCxnSpPr>
            <a:stCxn id="21" idx="3"/>
            <a:endCxn id="780" idx="1"/>
          </p:cNvCxnSpPr>
          <p:nvPr/>
        </p:nvCxnSpPr>
        <p:spPr>
          <a:xfrm flipV="1">
            <a:off x="9852540" y="3127019"/>
            <a:ext cx="505667" cy="2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Connector: Elbow 824">
            <a:extLst>
              <a:ext uri="{FF2B5EF4-FFF2-40B4-BE49-F238E27FC236}">
                <a16:creationId xmlns:a16="http://schemas.microsoft.com/office/drawing/2014/main" id="{0CCAB2C3-E1B8-11B8-7E2C-9D9094098FF1}"/>
              </a:ext>
            </a:extLst>
          </p:cNvPr>
          <p:cNvCxnSpPr>
            <a:stCxn id="14" idx="3"/>
            <a:endCxn id="621" idx="2"/>
          </p:cNvCxnSpPr>
          <p:nvPr/>
        </p:nvCxnSpPr>
        <p:spPr>
          <a:xfrm flipV="1">
            <a:off x="7000095" y="2110371"/>
            <a:ext cx="1892172" cy="2883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Connector: Elbow 826">
            <a:extLst>
              <a:ext uri="{FF2B5EF4-FFF2-40B4-BE49-F238E27FC236}">
                <a16:creationId xmlns:a16="http://schemas.microsoft.com/office/drawing/2014/main" id="{1A64CDAA-5767-1786-E7FB-AD7A813D8206}"/>
              </a:ext>
            </a:extLst>
          </p:cNvPr>
          <p:cNvCxnSpPr>
            <a:stCxn id="14" idx="1"/>
            <a:endCxn id="617" idx="2"/>
          </p:cNvCxnSpPr>
          <p:nvPr/>
        </p:nvCxnSpPr>
        <p:spPr>
          <a:xfrm rot="10800000">
            <a:off x="3224213" y="2110371"/>
            <a:ext cx="1752956" cy="28834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82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415E7ECF-A522-FA03-7DEA-2F6B03C7DC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415E7ECF-A522-FA03-7DEA-2F6B03C7DC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4F0FC-541E-2084-53AA-27632C9EC798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698500" y="1949583"/>
            <a:ext cx="3696607" cy="1524027"/>
          </a:xfrm>
        </p:spPr>
        <p:txBody>
          <a:bodyPr/>
          <a:lstStyle/>
          <a:p>
            <a:pPr marL="0" indent="0" algn="just">
              <a:spcBef>
                <a:spcPts val="600"/>
              </a:spcBef>
              <a:buNone/>
            </a:pPr>
            <a:r>
              <a:rPr lang="nl-NL" b="1">
                <a:latin typeface="Noto IKEA Latin" panose="020B0502040504020204" pitchFamily="34" charset="0"/>
              </a:rPr>
              <a:t>Explanation of graph:</a:t>
            </a:r>
          </a:p>
          <a:p>
            <a:pPr algn="just">
              <a:spcBef>
                <a:spcPts val="600"/>
              </a:spcBef>
            </a:pPr>
            <a:r>
              <a:rPr lang="nl-NL">
                <a:latin typeface="Noto IKEA Latin" panose="020B0502040504020204" pitchFamily="34" charset="0"/>
              </a:rPr>
              <a:t>Accounting: 1,0 million USD</a:t>
            </a:r>
          </a:p>
          <a:p>
            <a:pPr algn="just">
              <a:spcBef>
                <a:spcPts val="600"/>
              </a:spcBef>
            </a:pPr>
            <a:r>
              <a:rPr lang="nl-NL">
                <a:latin typeface="Noto IKEA Latin" panose="020B0502040504020204" pitchFamily="34" charset="0"/>
              </a:rPr>
              <a:t>HR: 2,0 million USD</a:t>
            </a:r>
            <a:endParaRPr lang="en-GB">
              <a:latin typeface="Noto IKEA Latin" panose="020B050204050402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nl-NL">
                <a:latin typeface="Noto IKEA Latin" panose="020B0502040504020204" pitchFamily="34" charset="0"/>
              </a:rPr>
              <a:t>Management: 3,4 million USD</a:t>
            </a:r>
            <a:endParaRPr lang="en-GB">
              <a:latin typeface="Noto IKEA Latin" panose="020B050204050402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nl-NL">
                <a:latin typeface="Noto IKEA Latin" panose="020B0502040504020204" pitchFamily="34" charset="0"/>
              </a:rPr>
              <a:t>R&amp;D: 2,9 million USD</a:t>
            </a:r>
            <a:endParaRPr lang="en-GB">
              <a:latin typeface="Noto IKEA Latin" panose="020B050204050402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nl-NL">
                <a:latin typeface="Noto IKEA Latin" panose="020B0502040504020204" pitchFamily="34" charset="0"/>
              </a:rPr>
              <a:t>Sales: 7,2 million USD</a:t>
            </a:r>
            <a:endParaRPr lang="en-GB">
              <a:latin typeface="Noto IKEA Latin" panose="020B0502040504020204" pitchFamily="34" charset="0"/>
            </a:endParaRPr>
          </a:p>
          <a:p>
            <a:pPr algn="just">
              <a:spcBef>
                <a:spcPts val="600"/>
              </a:spcBef>
            </a:pP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5F6FA2-DCAD-25AC-8949-1DBD3787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91440" bIns="45720" rtlCol="0" anchor="b">
            <a:normAutofit/>
          </a:bodyPr>
          <a:lstStyle/>
          <a:p>
            <a:r>
              <a:rPr lang="en-GB" b="1">
                <a:latin typeface="Noto IKEA Latin" panose="020B0502040504020204" pitchFamily="34" charset="0"/>
              </a:rPr>
              <a:t>Following the rules: an example (1/6)</a:t>
            </a:r>
          </a:p>
        </p:txBody>
      </p:sp>
      <p:graphicFrame>
        <p:nvGraphicFramePr>
          <p:cNvPr id="351" name="Chart 350">
            <a:extLst>
              <a:ext uri="{FF2B5EF4-FFF2-40B4-BE49-F238E27FC236}">
                <a16:creationId xmlns:a16="http://schemas.microsoft.com/office/drawing/2014/main" id="{3A2B291D-EA01-BA59-4B6F-6AA768C096D4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3952875" y="1939925"/>
          <a:ext cx="5719763" cy="311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4741863" y="4984750"/>
            <a:ext cx="8223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06B94A5-080C-474A-8F2E-C0CDDCB98896}" type="datetime'A''''cco''un''t''''''''''''i''''''''''''''n''''g''''''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Accounting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0924BAB-E18E-131E-1B7B-86DFFE8536B3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5930900" y="4984750"/>
            <a:ext cx="2206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457B879-9EF0-4086-A373-EB34306E22FD}" type="datetime'''''''''''''''''''''H''''''''''''''''''R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HR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5" name="Text Placeholder 2">
            <a:extLst>
              <a:ext uri="{FF2B5EF4-FFF2-40B4-BE49-F238E27FC236}">
                <a16:creationId xmlns:a16="http://schemas.microsoft.com/office/drawing/2014/main" id="{AB9EB212-3861-CF5C-946B-E810B4C554DE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6435725" y="4984750"/>
            <a:ext cx="9842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9FFCF57-37E6-4532-B754-81CAE9DA9D67}" type="datetime'''''M''a''''''''n''''''a''''g''''''e''''''m''e''''''''nt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Management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Text Placeholder 2">
            <a:extLst>
              <a:ext uri="{FF2B5EF4-FFF2-40B4-BE49-F238E27FC236}">
                <a16:creationId xmlns:a16="http://schemas.microsoft.com/office/drawing/2014/main" id="{EF1ECE26-0A51-F1DA-6E1B-1B43250F1D4A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7645400" y="4984750"/>
            <a:ext cx="3397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3E8196-0114-45CF-8F47-555590ABB3EF}" type="datetime'''''''''''''R''''''''''''''''''&amp;D''''''''''''''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R&amp;D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Text Placeholder 2">
            <a:extLst>
              <a:ext uri="{FF2B5EF4-FFF2-40B4-BE49-F238E27FC236}">
                <a16:creationId xmlns:a16="http://schemas.microsoft.com/office/drawing/2014/main" id="{ED0CEE5C-FA31-5E40-5DF4-D4180E6E3096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8513763" y="4984750"/>
            <a:ext cx="3794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CE2F95F-170B-4807-BFCD-7C1A8C6E4856}" type="datetime'S''''''''''a''''''''''''''''l''''''''e''''''s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Sales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A9FBF1CA-08E2-DA34-4F5C-AADF7E735F2E}"/>
              </a:ext>
            </a:extLst>
          </p:cNvPr>
          <p:cNvSpPr txBox="1"/>
          <p:nvPr/>
        </p:nvSpPr>
        <p:spPr>
          <a:xfrm>
            <a:off x="3574241" y="1658097"/>
            <a:ext cx="1240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USD (millions)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52AF196-3719-4C87-BEDD-A388EDBF3683}"/>
              </a:ext>
            </a:extLst>
          </p:cNvPr>
          <p:cNvSpPr txBox="1"/>
          <p:nvPr/>
        </p:nvSpPr>
        <p:spPr>
          <a:xfrm>
            <a:off x="8089900" y="5394671"/>
            <a:ext cx="215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2C8A57-ABA3-46D4-AE41-4F846F4F3685}" type="datetime'YT''D E''xpens''e''s ''''''by ''''D''epar''''''''t''men''''t'">
              <a:rPr kumimoji="0" lang="en-GB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YTD Expenses by Department</a:t>
            </a:fld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82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35" imgH="435" progId="TCLayout.ActiveDocument.1">
                  <p:embed/>
                </p:oleObj>
              </mc:Choice>
              <mc:Fallback>
                <p:oleObj name="think-cell Slide" r:id="rId4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8C5E2-ABBC-3A60-2C5D-F378D0B88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/>
              <a:t>How to tell a story</a:t>
            </a:r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C2610D-0EB2-D06E-9B63-02509400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CC987-4D71-E309-B90A-B304491C9591}"/>
              </a:ext>
            </a:extLst>
          </p:cNvPr>
          <p:cNvSpPr/>
          <p:nvPr/>
        </p:nvSpPr>
        <p:spPr>
          <a:xfrm>
            <a:off x="698499" y="1868803"/>
            <a:ext cx="4576407" cy="39783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>
              <a:solidFill>
                <a:sysClr val="windowText" lastClr="000000"/>
              </a:solidFill>
            </a:endParaRPr>
          </a:p>
          <a:p>
            <a:r>
              <a:rPr lang="en-GB">
                <a:solidFill>
                  <a:sysClr val="windowText" lastClr="000000"/>
                </a:solidFill>
              </a:rPr>
              <a:t>When building a presentation, you have one primary goal: to make it as easy as possible for the audience to understand what you are trying to tell them</a:t>
            </a:r>
          </a:p>
          <a:p>
            <a:endParaRPr lang="en-GB">
              <a:solidFill>
                <a:sysClr val="windowText" lastClr="000000"/>
              </a:solidFill>
            </a:endParaRPr>
          </a:p>
          <a:p>
            <a:r>
              <a:rPr lang="en-GB">
                <a:solidFill>
                  <a:sysClr val="windowText" lastClr="000000"/>
                </a:solidFill>
              </a:rPr>
              <a:t>Business presentations tend to have a lot of data and information, which makes it difficult for the audience to grasp the key insights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63410-9AD6-E3F2-E8D5-D4EF5BC197DC}"/>
              </a:ext>
            </a:extLst>
          </p:cNvPr>
          <p:cNvSpPr/>
          <p:nvPr/>
        </p:nvSpPr>
        <p:spPr>
          <a:xfrm>
            <a:off x="6831822" y="1868803"/>
            <a:ext cx="4576407" cy="39783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>
              <a:solidFill>
                <a:sysClr val="windowText" lastClr="000000"/>
              </a:solidFill>
            </a:endParaRPr>
          </a:p>
          <a:p>
            <a:r>
              <a:rPr lang="en-GB">
                <a:solidFill>
                  <a:sysClr val="windowText" lastClr="000000"/>
                </a:solidFill>
              </a:rPr>
              <a:t>How can you structure your deck such that it is clear, insightful and engaging?</a:t>
            </a:r>
          </a:p>
          <a:p>
            <a:endParaRPr lang="en-GB">
              <a:solidFill>
                <a:sysClr val="windowText" lastClr="000000"/>
              </a:solidFill>
            </a:endParaRPr>
          </a:p>
          <a:p>
            <a:r>
              <a:rPr lang="en-GB">
                <a:solidFill>
                  <a:sysClr val="windowText" lastClr="000000"/>
                </a:solidFill>
              </a:rPr>
              <a:t>By using two important concepts: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>
                <a:solidFill>
                  <a:sysClr val="windowText" lastClr="000000"/>
                </a:solidFill>
              </a:rPr>
              <a:t>SCQA Framework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>
                <a:solidFill>
                  <a:sysClr val="windowText" lastClr="000000"/>
                </a:solidFill>
              </a:rPr>
              <a:t>Pyramid Principle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58A9B3E-5CAD-1147-764C-7B3CAC3F95CF}"/>
              </a:ext>
            </a:extLst>
          </p:cNvPr>
          <p:cNvSpPr/>
          <p:nvPr/>
        </p:nvSpPr>
        <p:spPr>
          <a:xfrm>
            <a:off x="5640394" y="2741235"/>
            <a:ext cx="911211" cy="2230071"/>
          </a:xfrm>
          <a:prstGeom prst="rightArrow">
            <a:avLst>
              <a:gd name="adj1" fmla="val 50000"/>
              <a:gd name="adj2" fmla="val 121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027A8C7A-CCC8-5277-52C9-4A6F0229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0" y="6356350"/>
            <a:ext cx="6650821" cy="365125"/>
          </a:xfrm>
        </p:spPr>
        <p:txBody>
          <a:bodyPr/>
          <a:lstStyle/>
          <a:p>
            <a:r>
              <a:rPr lang="en-US"/>
              <a:t>Source: Analyst Academy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74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415E7ECF-A522-FA03-7DEA-2F6B03C7DC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415E7ECF-A522-FA03-7DEA-2F6B03C7DC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55F6FA2-DCAD-25AC-8949-1DBD3787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91440" bIns="45720" rtlCol="0" anchor="b">
            <a:normAutofit/>
          </a:bodyPr>
          <a:lstStyle/>
          <a:p>
            <a:r>
              <a:rPr lang="en-GB" b="1">
                <a:latin typeface="Noto IKEA Latin" panose="020B0502040504020204" pitchFamily="34" charset="0"/>
              </a:rPr>
              <a:t>Following the rules: an example (2/6)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F9973BBC-3654-32EB-AB15-5590F53C2EA2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077913" y="1939925"/>
          <a:ext cx="6040437" cy="311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920875" y="4984750"/>
            <a:ext cx="8223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06B94A5-080C-474A-8F2E-C0CDDCB98896}" type="datetime'A''''cco''un''t''''''''''''i''''''''''''''n''''g''''''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Accounting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0924BAB-E18E-131E-1B7B-86DFFE8536B3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3162300" y="4984750"/>
            <a:ext cx="2206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457B879-9EF0-4086-A373-EB34306E22FD}" type="datetime'''''''''''''''''''''H''''''''''''''''''R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HR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5" name="Text Placeholder 2">
            <a:extLst>
              <a:ext uri="{FF2B5EF4-FFF2-40B4-BE49-F238E27FC236}">
                <a16:creationId xmlns:a16="http://schemas.microsoft.com/office/drawing/2014/main" id="{AB9EB212-3861-CF5C-946B-E810B4C554DE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3721100" y="4984750"/>
            <a:ext cx="9842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9FFCF57-37E6-4532-B754-81CAE9DA9D67}" type="datetime'''''M''a''''''''n''''''a''''g''''''e''''''m''e''''''''nt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Management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Text Placeholder 2">
            <a:extLst>
              <a:ext uri="{FF2B5EF4-FFF2-40B4-BE49-F238E27FC236}">
                <a16:creationId xmlns:a16="http://schemas.microsoft.com/office/drawing/2014/main" id="{EF1ECE26-0A51-F1DA-6E1B-1B43250F1D4A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4984750" y="4984750"/>
            <a:ext cx="3397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3E8196-0114-45CF-8F47-555590ABB3EF}" type="datetime'''''''''''''R''''''''''''''''''&amp;D''''''''''''''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R&amp;D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Text Placeholder 2">
            <a:extLst>
              <a:ext uri="{FF2B5EF4-FFF2-40B4-BE49-F238E27FC236}">
                <a16:creationId xmlns:a16="http://schemas.microsoft.com/office/drawing/2014/main" id="{ED0CEE5C-FA31-5E40-5DF4-D4180E6E3096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5905500" y="4984750"/>
            <a:ext cx="3794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CE2F95F-170B-4807-BFCD-7C1A8C6E4856}" type="datetime'S''''''''''a''''''''''''''''l''''''''e''''''s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Sales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4A698B-C5ED-0FC0-0031-D9DC916C6A2E}"/>
              </a:ext>
            </a:extLst>
          </p:cNvPr>
          <p:cNvCxnSpPr/>
          <p:nvPr/>
        </p:nvCxnSpPr>
        <p:spPr>
          <a:xfrm>
            <a:off x="841569" y="1653268"/>
            <a:ext cx="66291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E98B8BA-6056-F37D-E68C-182F1F96037E}"/>
              </a:ext>
            </a:extLst>
          </p:cNvPr>
          <p:cNvSpPr txBox="1"/>
          <p:nvPr/>
        </p:nvSpPr>
        <p:spPr>
          <a:xfrm>
            <a:off x="831282" y="1658097"/>
            <a:ext cx="145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USD (millions)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543087-F881-7626-0C13-6C0F8EAC59FF}"/>
              </a:ext>
            </a:extLst>
          </p:cNvPr>
          <p:cNvSpPr txBox="1"/>
          <p:nvPr/>
        </p:nvSpPr>
        <p:spPr>
          <a:xfrm>
            <a:off x="841569" y="1356165"/>
            <a:ext cx="337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2C8A57-ABA3-46D4-AE41-4F846F4F3685}" type="datetime'YT''D E''xpens''e''s ''''''by ''''D''epar''''''''t''men''''t'">
              <a:rPr kumimoji="0" lang="en-GB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YTD Expenses by Department</a:t>
            </a:fld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178D31B-4C7A-5CF3-1924-435268EE4293}"/>
              </a:ext>
            </a:extLst>
          </p:cNvPr>
          <p:cNvSpPr/>
          <p:nvPr/>
        </p:nvSpPr>
        <p:spPr>
          <a:xfrm>
            <a:off x="7928128" y="1811985"/>
            <a:ext cx="2692993" cy="636313"/>
          </a:xfrm>
          <a:prstGeom prst="wedgeRoundRectCallout">
            <a:avLst>
              <a:gd name="adj1" fmla="val -209367"/>
              <a:gd name="adj2" fmla="val -91140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 and axis title added</a:t>
            </a:r>
          </a:p>
        </p:txBody>
      </p:sp>
    </p:spTree>
    <p:extLst>
      <p:ext uri="{BB962C8B-B14F-4D97-AF65-F5344CB8AC3E}">
        <p14:creationId xmlns:p14="http://schemas.microsoft.com/office/powerpoint/2010/main" val="1605472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415E7ECF-A522-FA03-7DEA-2F6B03C7DC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415E7ECF-A522-FA03-7DEA-2F6B03C7DC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55F6FA2-DCAD-25AC-8949-1DBD3787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91440" bIns="45720" rtlCol="0" anchor="b">
            <a:normAutofit/>
          </a:bodyPr>
          <a:lstStyle/>
          <a:p>
            <a:r>
              <a:rPr lang="en-GB" b="1">
                <a:latin typeface="Noto IKEA Latin" panose="020B0502040504020204" pitchFamily="34" charset="0"/>
              </a:rPr>
              <a:t>Following the rules: an example (3/6)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7E4B9B8-3E61-2253-438B-6EA2B8351F4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077913" y="1939925"/>
          <a:ext cx="6369050" cy="3114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576388" y="4984750"/>
            <a:ext cx="8223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06B94A5-080C-474A-8F2E-C0CDDCB98896}" type="datetime'A''''cco''un''t''''''''''''i''''''''''''''n''''g''''''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Accounting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0924BAB-E18E-131E-1B7B-86DFFE8536B3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3073400" y="4984750"/>
            <a:ext cx="2206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457B879-9EF0-4086-A373-EB34306E22FD}" type="datetime'''''''''''''''''''''H''''''''''''''''''R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HR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5" name="Text Placeholder 2">
            <a:extLst>
              <a:ext uri="{FF2B5EF4-FFF2-40B4-BE49-F238E27FC236}">
                <a16:creationId xmlns:a16="http://schemas.microsoft.com/office/drawing/2014/main" id="{AB9EB212-3861-CF5C-946B-E810B4C554DE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3884613" y="4984750"/>
            <a:ext cx="9842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9FFCF57-37E6-4532-B754-81CAE9DA9D67}" type="datetime'''''M''a''''''''n''''''a''''g''''''e''''''m''e''''''''nt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Management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8" name="Text Placeholder 2">
            <a:extLst>
              <a:ext uri="{FF2B5EF4-FFF2-40B4-BE49-F238E27FC236}">
                <a16:creationId xmlns:a16="http://schemas.microsoft.com/office/drawing/2014/main" id="{EF1ECE26-0A51-F1DA-6E1B-1B43250F1D4A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5402263" y="4984750"/>
            <a:ext cx="3397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83E8196-0114-45CF-8F47-555590ABB3EF}" type="datetime'''''''''''''R''''''''''''''''''&amp;D''''''''''''''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R&amp;D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1" name="Text Placeholder 2">
            <a:extLst>
              <a:ext uri="{FF2B5EF4-FFF2-40B4-BE49-F238E27FC236}">
                <a16:creationId xmlns:a16="http://schemas.microsoft.com/office/drawing/2014/main" id="{ED0CEE5C-FA31-5E40-5DF4-D4180E6E3096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6577013" y="4984750"/>
            <a:ext cx="3794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CE2F95F-170B-4807-BFCD-7C1A8C6E4856}" type="datetime'S''''''''''a''''''''''''''''l''''''''e''''''s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Sales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A9FBF1CA-08E2-DA34-4F5C-AADF7E735F2E}"/>
              </a:ext>
            </a:extLst>
          </p:cNvPr>
          <p:cNvSpPr txBox="1"/>
          <p:nvPr/>
        </p:nvSpPr>
        <p:spPr>
          <a:xfrm>
            <a:off x="831282" y="1658097"/>
            <a:ext cx="2697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USD (millions)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4A698B-C5ED-0FC0-0031-D9DC916C6A2E}"/>
              </a:ext>
            </a:extLst>
          </p:cNvPr>
          <p:cNvCxnSpPr/>
          <p:nvPr/>
        </p:nvCxnSpPr>
        <p:spPr>
          <a:xfrm>
            <a:off x="841569" y="1653268"/>
            <a:ext cx="66291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D3B63B-0E9F-4D24-C177-B70443F4249F}"/>
              </a:ext>
            </a:extLst>
          </p:cNvPr>
          <p:cNvSpPr txBox="1"/>
          <p:nvPr/>
        </p:nvSpPr>
        <p:spPr>
          <a:xfrm>
            <a:off x="841569" y="1356165"/>
            <a:ext cx="304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2C8A57-ABA3-46D4-AE41-4F846F4F3685}" type="datetime'YT''D E''xpens''e''s ''''''by ''''D''epar''''''''t''men''''t'">
              <a:rPr kumimoji="0" lang="en-GB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YTD Expenses by Department</a:t>
            </a:fld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F0B8453-F84A-E2D8-2458-9117FC5548A6}"/>
              </a:ext>
            </a:extLst>
          </p:cNvPr>
          <p:cNvSpPr/>
          <p:nvPr/>
        </p:nvSpPr>
        <p:spPr>
          <a:xfrm>
            <a:off x="7928129" y="1811985"/>
            <a:ext cx="2172802" cy="636313"/>
          </a:xfrm>
          <a:prstGeom prst="wedgeRoundRectCallout">
            <a:avLst>
              <a:gd name="adj1" fmla="val -101213"/>
              <a:gd name="adj2" fmla="val 174543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Changed from line to bar chart, because the data is not continuous</a:t>
            </a:r>
          </a:p>
        </p:txBody>
      </p:sp>
    </p:spTree>
    <p:extLst>
      <p:ext uri="{BB962C8B-B14F-4D97-AF65-F5344CB8AC3E}">
        <p14:creationId xmlns:p14="http://schemas.microsoft.com/office/powerpoint/2010/main" val="1476224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415E7ECF-A522-FA03-7DEA-2F6B03C7DC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4859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415E7ECF-A522-FA03-7DEA-2F6B03C7DC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55F6FA2-DCAD-25AC-8949-1DBD3787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91440" bIns="45720" rtlCol="0" anchor="b">
            <a:normAutofit/>
          </a:bodyPr>
          <a:lstStyle/>
          <a:p>
            <a:r>
              <a:rPr lang="en-GB" b="1">
                <a:latin typeface="Noto IKEA Latin" panose="020B0502040504020204" pitchFamily="34" charset="0"/>
              </a:rPr>
              <a:t>Following the rules: an example (4/6)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52AF196-3719-4C87-BEDD-A388EDBF3683}"/>
              </a:ext>
            </a:extLst>
          </p:cNvPr>
          <p:cNvSpPr txBox="1"/>
          <p:nvPr/>
        </p:nvSpPr>
        <p:spPr>
          <a:xfrm>
            <a:off x="722571" y="1356165"/>
            <a:ext cx="2865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2C8A57-ABA3-46D4-AE41-4F846F4F3685}" type="datetime'YT''D E''xpens''e''s ''''''by ''''D''epar''''''''t''men''''t'">
              <a:rPr kumimoji="0" lang="en-GB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YTD Expenses by Department</a:t>
            </a:fld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4A698B-C5ED-0FC0-0031-D9DC916C6A2E}"/>
              </a:ext>
            </a:extLst>
          </p:cNvPr>
          <p:cNvCxnSpPr/>
          <p:nvPr/>
        </p:nvCxnSpPr>
        <p:spPr>
          <a:xfrm>
            <a:off x="841569" y="1653268"/>
            <a:ext cx="66291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798B6E4-1E90-36F6-1CDF-13EAF724282A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2217739"/>
              </p:ext>
            </p:extLst>
          </p:nvPr>
        </p:nvGraphicFramePr>
        <p:xfrm>
          <a:off x="1674813" y="1708150"/>
          <a:ext cx="5832475" cy="3862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993775" y="2020888"/>
            <a:ext cx="8096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776D744-8A5A-4504-98FF-79CD0C1E064A}" type="datetime'''''''''A''''''''cc''ount''i''''''n''''''g''''''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Accounting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595438" y="2674938"/>
            <a:ext cx="2079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A9C270B-CC80-462A-B2BE-DBAF2E46C402}" type="datetime'H''''''''''''''''''''''''''''''''''R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HR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831850" y="3330575"/>
            <a:ext cx="9715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6FFF977-7791-4C8E-B7EC-4CD718CCB120}" type="datetime'''''''''M''''''anageme''''''''''n''''''''''''''''t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Management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C171B6D-610A-93C9-AF25-E244164E0248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476375" y="3984625"/>
            <a:ext cx="3270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1D4B04E-0064-48C2-A9CA-19278842D542}" type="datetime'''''''''''''''''''''''''''''''''R&amp;''''''''''D''''''''''''''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R&amp;D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E0835D1-5DD9-C868-6F1B-217097EB8D6A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1436688" y="4638675"/>
            <a:ext cx="3667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D0EA458-ED35-4B91-AC9D-BEBC35F2AD86}" type="datetime'Sa''''''''''''''''''''''''''''''''l''''''e''''''s'''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Sales</a:t>
            </a:fld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795D3F6-A118-C5C0-81A5-B319C3293D06}"/>
              </a:ext>
            </a:extLst>
          </p:cNvPr>
          <p:cNvSpPr txBox="1"/>
          <p:nvPr/>
        </p:nvSpPr>
        <p:spPr>
          <a:xfrm>
            <a:off x="7372350" y="4896955"/>
            <a:ext cx="1623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USD (millions)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684037C-96DE-2876-D84C-F2A3F92C8AAA}"/>
              </a:ext>
            </a:extLst>
          </p:cNvPr>
          <p:cNvSpPr/>
          <p:nvPr/>
        </p:nvSpPr>
        <p:spPr>
          <a:xfrm>
            <a:off x="5199548" y="2038625"/>
            <a:ext cx="2172802" cy="636313"/>
          </a:xfrm>
          <a:prstGeom prst="wedgeRoundRectCallout">
            <a:avLst>
              <a:gd name="adj1" fmla="val -101213"/>
              <a:gd name="adj2" fmla="val 174543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Put categories on the vertical axis, because they are not related to time</a:t>
            </a:r>
          </a:p>
        </p:txBody>
      </p:sp>
    </p:spTree>
    <p:extLst>
      <p:ext uri="{BB962C8B-B14F-4D97-AF65-F5344CB8AC3E}">
        <p14:creationId xmlns:p14="http://schemas.microsoft.com/office/powerpoint/2010/main" val="1839179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415E7ECF-A522-FA03-7DEA-2F6B03C7DC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415E7ECF-A522-FA03-7DEA-2F6B03C7DC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55F6FA2-DCAD-25AC-8949-1DBD3787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91440" bIns="45720" rtlCol="0" anchor="b">
            <a:normAutofit/>
          </a:bodyPr>
          <a:lstStyle/>
          <a:p>
            <a:r>
              <a:rPr lang="en-GB" b="1">
                <a:latin typeface="Noto IKEA Latin" panose="020B0502040504020204" pitchFamily="34" charset="0"/>
              </a:rPr>
              <a:t>Following the rules: an example (5/6)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52AF196-3719-4C87-BEDD-A388EDBF3683}"/>
              </a:ext>
            </a:extLst>
          </p:cNvPr>
          <p:cNvSpPr txBox="1"/>
          <p:nvPr/>
        </p:nvSpPr>
        <p:spPr>
          <a:xfrm>
            <a:off x="1957323" y="1140722"/>
            <a:ext cx="3104204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2C8A57-ABA3-46D4-AE41-4F846F4F3685}" type="datetime'YT''D E''xpens''e''s ''''''by ''''D''epar''''''''t''men''''t'">
              <a:rPr kumimoji="0" lang="en-GB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YTD Expenses by Department</a:t>
            </a:fld>
            <a:endParaRPr kumimoji="0" lang="en-GB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(in USD millions)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4A698B-C5ED-0FC0-0031-D9DC916C6A2E}"/>
              </a:ext>
            </a:extLst>
          </p:cNvPr>
          <p:cNvCxnSpPr>
            <a:cxnSpLocks/>
          </p:cNvCxnSpPr>
          <p:nvPr/>
        </p:nvCxnSpPr>
        <p:spPr>
          <a:xfrm>
            <a:off x="1957323" y="1653268"/>
            <a:ext cx="4412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EF8E100E-CC43-3B5A-133F-DA5380B11E1B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874838" y="1708150"/>
          <a:ext cx="4321175" cy="3436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027114" y="2687638"/>
            <a:ext cx="82867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8C17739-5829-40F5-A6A5-99409F691DCC}" type="datetime'''M''''a''''''''''n''''age''''''''m''''en''''''''t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Management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C171B6D-610A-93C9-AF25-E244164E0248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576388" y="3343275"/>
            <a:ext cx="27940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99D91B6-ADB0-4F6D-8C16-5CC05E16E73E}" type="datetime'''''''''''R''''''&amp;''''''''''D''''''''''''''''''''''''''''''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R&amp;D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4F0A198-C41C-987F-0132-8E7F97238A5F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163637" y="4651375"/>
            <a:ext cx="69215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CF5D0B3-CE75-4013-AA21-10E45FD73BFB}" type="datetime'A''c''''''countin''''''''''''''''''g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Accounting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4EED174C-107C-1FB3-E77D-2F8BA76CCB9B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541463" y="2033588"/>
            <a:ext cx="31432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169C7B1-679A-478E-BBFC-8D22960EE2BA}" type="datetime'''''''''''S''''''''''''a''le''s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Sales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4A7FD7A-B058-E74B-A542-E3FE22C0F178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1677988" y="3997325"/>
            <a:ext cx="17780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E24F079-A3AF-466E-800D-2BD66E79F5AD}" type="datetime'''''''''''H''''R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HR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59FFE-1FC5-C06D-0721-9639A104AED0}"/>
              </a:ext>
            </a:extLst>
          </p:cNvPr>
          <p:cNvSpPr txBox="1"/>
          <p:nvPr/>
        </p:nvSpPr>
        <p:spPr>
          <a:xfrm>
            <a:off x="698500" y="1356165"/>
            <a:ext cx="1195809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10A858-D957-4A92-CC73-E55C7962DB20}"/>
              </a:ext>
            </a:extLst>
          </p:cNvPr>
          <p:cNvCxnSpPr>
            <a:cxnSpLocks/>
          </p:cNvCxnSpPr>
          <p:nvPr/>
        </p:nvCxnSpPr>
        <p:spPr>
          <a:xfrm>
            <a:off x="752669" y="1653268"/>
            <a:ext cx="1141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7FA656B-C7E8-0E37-634F-F9CF7E8E2E27}"/>
              </a:ext>
            </a:extLst>
          </p:cNvPr>
          <p:cNvSpPr/>
          <p:nvPr/>
        </p:nvSpPr>
        <p:spPr>
          <a:xfrm>
            <a:off x="6581780" y="2369481"/>
            <a:ext cx="2172802" cy="636313"/>
          </a:xfrm>
          <a:prstGeom prst="wedgeRoundRectCallout">
            <a:avLst>
              <a:gd name="adj1" fmla="val -134489"/>
              <a:gd name="adj2" fmla="val -74431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Sorted departments based on YTD expenses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4993568-BA25-2EA5-10E1-E2D0D36E3A81}"/>
              </a:ext>
            </a:extLst>
          </p:cNvPr>
          <p:cNvSpPr/>
          <p:nvPr/>
        </p:nvSpPr>
        <p:spPr>
          <a:xfrm>
            <a:off x="-1210531" y="2185452"/>
            <a:ext cx="2172802" cy="636313"/>
          </a:xfrm>
          <a:prstGeom prst="wedgeRoundRectCallout">
            <a:avLst>
              <a:gd name="adj1" fmla="val 69079"/>
              <a:gd name="adj2" fmla="val -111193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Created separate headers for categories and values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54FE1F9-5E8B-C8D5-2BD3-066348CC06DC}"/>
              </a:ext>
            </a:extLst>
          </p:cNvPr>
          <p:cNvSpPr/>
          <p:nvPr/>
        </p:nvSpPr>
        <p:spPr>
          <a:xfrm>
            <a:off x="6581780" y="4816475"/>
            <a:ext cx="2172802" cy="636313"/>
          </a:xfrm>
          <a:prstGeom prst="wedgeRoundRectCallout">
            <a:avLst>
              <a:gd name="adj1" fmla="val -134489"/>
              <a:gd name="adj2" fmla="val -74431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Removed horizontal axis and tick marks </a:t>
            </a:r>
          </a:p>
        </p:txBody>
      </p:sp>
    </p:spTree>
    <p:extLst>
      <p:ext uri="{BB962C8B-B14F-4D97-AF65-F5344CB8AC3E}">
        <p14:creationId xmlns:p14="http://schemas.microsoft.com/office/powerpoint/2010/main" val="2927165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415E7ECF-A522-FA03-7DEA-2F6B03C7DC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7772400" imgH="10058400" progId="TCLayout.ActiveDocument.1">
                  <p:embed/>
                </p:oleObj>
              </mc:Choice>
              <mc:Fallback>
                <p:oleObj name="think-cell Slide" r:id="rId9" imgW="7772400" imgH="1005840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415E7ECF-A522-FA03-7DEA-2F6B03C7DC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55F6FA2-DCAD-25AC-8949-1DBD3787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 b="1">
                <a:latin typeface="Noto IKEA Latin" panose="020B0502040504020204" pitchFamily="34" charset="0"/>
              </a:rPr>
              <a:t>Following the rules: an example (6/6)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52AF196-3719-4C87-BEDD-A388EDBF3683}"/>
              </a:ext>
            </a:extLst>
          </p:cNvPr>
          <p:cNvSpPr txBox="1"/>
          <p:nvPr/>
        </p:nvSpPr>
        <p:spPr>
          <a:xfrm>
            <a:off x="1957323" y="1140722"/>
            <a:ext cx="309496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2C8A57-ABA3-46D4-AE41-4F846F4F3685}" type="datetime'YT''D E''xpens''e''s ''''''by ''''D''epar''''''''t''men''''t'">
              <a:rPr kumimoji="0" lang="en-GB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YTD Expenses by Department</a:t>
            </a:fld>
            <a:endParaRPr kumimoji="0" lang="en-GB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(in USD millions)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4A698B-C5ED-0FC0-0031-D9DC916C6A2E}"/>
              </a:ext>
            </a:extLst>
          </p:cNvPr>
          <p:cNvCxnSpPr>
            <a:cxnSpLocks/>
          </p:cNvCxnSpPr>
          <p:nvPr/>
        </p:nvCxnSpPr>
        <p:spPr>
          <a:xfrm>
            <a:off x="1957323" y="1653268"/>
            <a:ext cx="4412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DADDF1C-86D8-3D94-5FBC-28183D0A7EAE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874838" y="1708150"/>
          <a:ext cx="4321175" cy="3436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4EED174C-107C-1FB3-E77D-2F8BA76CCB9B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541463" y="2033588"/>
            <a:ext cx="31432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169C7B1-679A-478E-BBFC-8D22960EE2BA}" type="datetime'''''''''''S''''''''''''a''le''s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Sales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027114" y="2687638"/>
            <a:ext cx="82867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8C17739-5829-40F5-A6A5-99409F691DCC}" type="datetime'''M''''a''''''''''n''''age''''''''m''''en''''''''t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Management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C171B6D-610A-93C9-AF25-E244164E0248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576388" y="3343275"/>
            <a:ext cx="27940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99D91B6-ADB0-4F6D-8C16-5CC05E16E73E}" type="datetime'''''''''''R''''''&amp;''''''''''D''''''''''''''''''''''''''''''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R&amp;D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4A7FD7A-B058-E74B-A542-E3FE22C0F178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677988" y="3997325"/>
            <a:ext cx="17780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E24F079-A3AF-466E-800D-2BD66E79F5AD}" type="datetime'''''''''''H''''R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HR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4F0A198-C41C-987F-0132-8E7F97238A5F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1163637" y="4651375"/>
            <a:ext cx="69215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CF5D0B3-CE75-4013-AA21-10E45FD73BFB}" type="datetime'A''c''''''countin''''''''''''''''''g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Accounting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59FFE-1FC5-C06D-0721-9639A104AED0}"/>
              </a:ext>
            </a:extLst>
          </p:cNvPr>
          <p:cNvSpPr txBox="1"/>
          <p:nvPr/>
        </p:nvSpPr>
        <p:spPr>
          <a:xfrm>
            <a:off x="698500" y="1356165"/>
            <a:ext cx="1195809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10A858-D957-4A92-CC73-E55C7962DB20}"/>
              </a:ext>
            </a:extLst>
          </p:cNvPr>
          <p:cNvCxnSpPr>
            <a:cxnSpLocks/>
          </p:cNvCxnSpPr>
          <p:nvPr/>
        </p:nvCxnSpPr>
        <p:spPr>
          <a:xfrm>
            <a:off x="752669" y="1653268"/>
            <a:ext cx="1141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62EBE7D-8410-8635-D0C8-5E3474A99904}"/>
              </a:ext>
            </a:extLst>
          </p:cNvPr>
          <p:cNvSpPr/>
          <p:nvPr/>
        </p:nvSpPr>
        <p:spPr>
          <a:xfrm>
            <a:off x="6581780" y="2369481"/>
            <a:ext cx="2604750" cy="636313"/>
          </a:xfrm>
          <a:prstGeom prst="wedgeRoundRectCallout">
            <a:avLst>
              <a:gd name="adj1" fmla="val -134489"/>
              <a:gd name="adj2" fmla="val -74431"/>
              <a:gd name="adj3" fmla="val 16667"/>
            </a:avLst>
          </a:prstGeom>
          <a:solidFill>
            <a:srgbClr val="BDD7EE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Highlighted the department with the highest value (optional)</a:t>
            </a:r>
          </a:p>
        </p:txBody>
      </p:sp>
    </p:spTree>
    <p:extLst>
      <p:ext uri="{BB962C8B-B14F-4D97-AF65-F5344CB8AC3E}">
        <p14:creationId xmlns:p14="http://schemas.microsoft.com/office/powerpoint/2010/main" val="1661898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19F1F7-239C-4E84-BB89-57D2CF2C54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0" imgH="409" progId="TCLayout.ActiveDocument.1">
                  <p:embed/>
                </p:oleObj>
              </mc:Choice>
              <mc:Fallback>
                <p:oleObj name="think-cell Slide" r:id="rId3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9F1F7-239C-4E84-BB89-57D2CF2C5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6BCB1D-5139-7477-B121-A35612B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nl-NL" b="1">
                <a:latin typeface="Noto IKEA Latin" panose="020B0502040504020204" pitchFamily="34" charset="0"/>
              </a:rPr>
              <a:t>Visualization Checklist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ABF365-D872-4F1E-85B3-8C9961168806}"/>
              </a:ext>
            </a:extLst>
          </p:cNvPr>
          <p:cNvSpPr/>
          <p:nvPr/>
        </p:nvSpPr>
        <p:spPr>
          <a:xfrm>
            <a:off x="698500" y="1055548"/>
            <a:ext cx="5248210" cy="18296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your visualizations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supporting the message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 Or distracting from it? (Where is Waldo?)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your slide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stripped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of all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redundant information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AB345C-6862-9AAD-853B-4B3607BAA315}"/>
              </a:ext>
            </a:extLst>
          </p:cNvPr>
          <p:cNvSpPr/>
          <p:nvPr/>
        </p:nvSpPr>
        <p:spPr>
          <a:xfrm>
            <a:off x="698500" y="3334733"/>
            <a:ext cx="5248210" cy="265863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the objects properly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aligned and distributed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 Both mutually and on the slide?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consistent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with font type, size, shape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and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color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  <a:b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</a:b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font Noto IKEA Latin 12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avoid too large font sizes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and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bright colors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use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IKEA template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color association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correct (red = bad, green = good?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your slide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peaceful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and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orderly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C780EF-7E28-EE9F-6C25-A87D34BDB72E}"/>
              </a:ext>
            </a:extLst>
          </p:cNvPr>
          <p:cNvSpPr/>
          <p:nvPr/>
        </p:nvSpPr>
        <p:spPr>
          <a:xfrm>
            <a:off x="698500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Information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3FEDF0-567D-0A81-27B0-8BFCD69E258B}"/>
              </a:ext>
            </a:extLst>
          </p:cNvPr>
          <p:cNvSpPr/>
          <p:nvPr/>
        </p:nvSpPr>
        <p:spPr>
          <a:xfrm>
            <a:off x="698500" y="3334733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Slide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B4932D-FBF1-14DC-2FA3-55DC3BC6AF7E}"/>
              </a:ext>
            </a:extLst>
          </p:cNvPr>
          <p:cNvSpPr/>
          <p:nvPr/>
        </p:nvSpPr>
        <p:spPr>
          <a:xfrm>
            <a:off x="683491" y="1055546"/>
            <a:ext cx="5271472" cy="1838933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B3AA5-A7C7-A386-7954-154177BC20F3}"/>
              </a:ext>
            </a:extLst>
          </p:cNvPr>
          <p:cNvSpPr/>
          <p:nvPr/>
        </p:nvSpPr>
        <p:spPr>
          <a:xfrm>
            <a:off x="6408556" y="1434992"/>
            <a:ext cx="5248210" cy="4558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graphs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instead of tables or text?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follow the rules?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Natural reading order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: top-down, left to right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X-axis for time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, Y-axis for everything else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No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line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in a graph if the information is not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continuous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Logical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start- and endpoint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of your graphs (i.e. pie charts start at 12 o’clock)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Does the graph visualize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message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the message supported by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number(s)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and can these number(s)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directly be found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on the slide?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use the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right graph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Does the graph have a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title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clear for each component of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      the graph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which value is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      represented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(€, #, $, etc)?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00A7A-EB83-76EF-2129-146738941120}"/>
              </a:ext>
            </a:extLst>
          </p:cNvPr>
          <p:cNvSpPr/>
          <p:nvPr/>
        </p:nvSpPr>
        <p:spPr>
          <a:xfrm>
            <a:off x="6408556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0BF1C0-362F-BADE-96CD-3174B841F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988" y="4253974"/>
            <a:ext cx="2361901" cy="12632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562587-21DC-82E2-2682-BE01F600AB62}"/>
              </a:ext>
            </a:extLst>
          </p:cNvPr>
          <p:cNvSpPr/>
          <p:nvPr/>
        </p:nvSpPr>
        <p:spPr>
          <a:xfrm>
            <a:off x="6403766" y="1055547"/>
            <a:ext cx="5271472" cy="4947053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655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415E7ECF-A522-FA03-7DEA-2F6B03C7DC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7772400" imgH="10058400" progId="TCLayout.ActiveDocument.1">
                  <p:embed/>
                </p:oleObj>
              </mc:Choice>
              <mc:Fallback>
                <p:oleObj name="think-cell Slide" r:id="rId7" imgW="7772400" imgH="1005840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415E7ECF-A522-FA03-7DEA-2F6B03C7DC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55F6FA2-DCAD-25AC-8949-1DBD3787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 b="1">
                <a:latin typeface="Noto IKEA Latin" panose="020B0502040504020204" pitchFamily="34" charset="0"/>
              </a:rPr>
              <a:t>Few extra tips for a presentation to be kinder to the eye (1/2)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52AF196-3719-4C87-BEDD-A388EDBF3683}"/>
              </a:ext>
            </a:extLst>
          </p:cNvPr>
          <p:cNvSpPr txBox="1"/>
          <p:nvPr/>
        </p:nvSpPr>
        <p:spPr>
          <a:xfrm>
            <a:off x="2798763" y="1155700"/>
            <a:ext cx="2462213" cy="3063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Explanation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4A698B-C5ED-0FC0-0031-D9DC916C6A2E}"/>
              </a:ext>
            </a:extLst>
          </p:cNvPr>
          <p:cNvCxnSpPr>
            <a:cxnSpLocks/>
          </p:cNvCxnSpPr>
          <p:nvPr/>
        </p:nvCxnSpPr>
        <p:spPr>
          <a:xfrm>
            <a:off x="2798764" y="1462088"/>
            <a:ext cx="2790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0A42A2-C51B-3846-E896-2C4CD8AE67BE}"/>
              </a:ext>
            </a:extLst>
          </p:cNvPr>
          <p:cNvSpPr txBox="1"/>
          <p:nvPr/>
        </p:nvSpPr>
        <p:spPr>
          <a:xfrm>
            <a:off x="5821362" y="1155700"/>
            <a:ext cx="2463800" cy="3063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Don’t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415316-5940-82A2-9E6B-7E82FAA26F49}"/>
              </a:ext>
            </a:extLst>
          </p:cNvPr>
          <p:cNvCxnSpPr>
            <a:cxnSpLocks/>
          </p:cNvCxnSpPr>
          <p:nvPr/>
        </p:nvCxnSpPr>
        <p:spPr>
          <a:xfrm>
            <a:off x="5821363" y="1462088"/>
            <a:ext cx="2792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F6233AA-B66C-6029-08E1-94E6E4D3562A}"/>
              </a:ext>
            </a:extLst>
          </p:cNvPr>
          <p:cNvSpPr/>
          <p:nvPr/>
        </p:nvSpPr>
        <p:spPr>
          <a:xfrm>
            <a:off x="698500" y="1570038"/>
            <a:ext cx="1927225" cy="74612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Minimize black text on white background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23AAAC-3170-53B4-C9FD-C247CB87B3A9}"/>
              </a:ext>
            </a:extLst>
          </p:cNvPr>
          <p:cNvSpPr/>
          <p:nvPr/>
        </p:nvSpPr>
        <p:spPr>
          <a:xfrm>
            <a:off x="698500" y="2459038"/>
            <a:ext cx="1927225" cy="88423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mild </a:t>
            </a:r>
            <a:r>
              <a:rPr kumimoji="0" lang="en-GB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colors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E4A6F6-45FF-0E76-45FA-6A27CF9B74EF}"/>
              </a:ext>
            </a:extLst>
          </p:cNvPr>
          <p:cNvSpPr/>
          <p:nvPr/>
        </p:nvSpPr>
        <p:spPr>
          <a:xfrm>
            <a:off x="698500" y="3479800"/>
            <a:ext cx="1927225" cy="54133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Sans Serif fonts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A00091-EB61-84C8-0E23-A5C65440E4F5}"/>
              </a:ext>
            </a:extLst>
          </p:cNvPr>
          <p:cNvSpPr/>
          <p:nvPr/>
        </p:nvSpPr>
        <p:spPr>
          <a:xfrm>
            <a:off x="698500" y="4149725"/>
            <a:ext cx="1927225" cy="9525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as few sharp black lines as possible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FE5AED-B48A-CED8-31B5-C53C2F9D7F7A}"/>
              </a:ext>
            </a:extLst>
          </p:cNvPr>
          <p:cNvSpPr/>
          <p:nvPr/>
        </p:nvSpPr>
        <p:spPr>
          <a:xfrm>
            <a:off x="698500" y="5230813"/>
            <a:ext cx="1927225" cy="760413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 not maximize font size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7A1172-98EC-4913-87FA-21F69B2742AC}"/>
              </a:ext>
            </a:extLst>
          </p:cNvPr>
          <p:cNvSpPr/>
          <p:nvPr/>
        </p:nvSpPr>
        <p:spPr>
          <a:xfrm>
            <a:off x="2798764" y="1570038"/>
            <a:ext cx="2790825" cy="760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Mix in a little </a:t>
            </a:r>
            <a:r>
              <a:rPr kumimoji="0" lang="en-GB" sz="105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color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on the background and use dark grey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Especially for documents that people read on their screen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D0FB4C-A25C-8BA9-0009-E9E466B5A0CE}"/>
              </a:ext>
            </a:extLst>
          </p:cNvPr>
          <p:cNvSpPr/>
          <p:nvPr/>
        </p:nvSpPr>
        <p:spPr>
          <a:xfrm>
            <a:off x="2798764" y="2441575"/>
            <a:ext cx="2790825" cy="909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This holds for graphs, shapes, text, icons…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Mild </a:t>
            </a:r>
            <a:r>
              <a:rPr kumimoji="0" lang="en-GB" sz="105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colors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have RBY-values relatively close to each other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ED1FBC-4BC7-3F6A-B548-E35332CA8E75}"/>
              </a:ext>
            </a:extLst>
          </p:cNvPr>
          <p:cNvSpPr/>
          <p:nvPr/>
        </p:nvSpPr>
        <p:spPr>
          <a:xfrm>
            <a:off x="2798764" y="3479800"/>
            <a:ext cx="2790825" cy="541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Especially for documents that people read on beamers or on their own screen instead of print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A3E45E-8962-7164-4B58-FBED598A93D2}"/>
              </a:ext>
            </a:extLst>
          </p:cNvPr>
          <p:cNvSpPr/>
          <p:nvPr/>
        </p:nvSpPr>
        <p:spPr>
          <a:xfrm>
            <a:off x="2798764" y="4149725"/>
            <a:ext cx="2790825" cy="952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This does not only hold for tables, but also for shapes, arrows,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grey lines and filling instead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DE3511-EDAF-9C7E-5C7A-E7E415D3B49C}"/>
              </a:ext>
            </a:extLst>
          </p:cNvPr>
          <p:cNvSpPr/>
          <p:nvPr/>
        </p:nvSpPr>
        <p:spPr>
          <a:xfrm>
            <a:off x="2798764" y="5230813"/>
            <a:ext cx="2790825" cy="760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It is easier on the eye to read text in font size 10 with blank space around than huge letters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A873C3-FE43-0798-3E1F-E8AB5B5AD6D9}"/>
              </a:ext>
            </a:extLst>
          </p:cNvPr>
          <p:cNvSpPr/>
          <p:nvPr/>
        </p:nvSpPr>
        <p:spPr>
          <a:xfrm>
            <a:off x="5821363" y="1570038"/>
            <a:ext cx="2792413" cy="7604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Black on white gives high contrast and is not soft on the eye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53C76E-878D-4481-6CA6-1AF32C51718A}"/>
              </a:ext>
            </a:extLst>
          </p:cNvPr>
          <p:cNvSpPr/>
          <p:nvPr/>
        </p:nvSpPr>
        <p:spPr>
          <a:xfrm>
            <a:off x="5821363" y="2459038"/>
            <a:ext cx="2792413" cy="89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A3E425B-48C2-6006-4054-053ED57DDC17}"/>
              </a:ext>
            </a:extLst>
          </p:cNvPr>
          <p:cNvSpPr/>
          <p:nvPr/>
        </p:nvSpPr>
        <p:spPr>
          <a:xfrm>
            <a:off x="5821363" y="3479800"/>
            <a:ext cx="2792413" cy="5413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Don’t use serif fonts such as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Times New Roman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Garamond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Courier New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Cambria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68EF95-2C62-6094-C455-600EBBB3BB51}"/>
              </a:ext>
            </a:extLst>
          </p:cNvPr>
          <p:cNvSpPr/>
          <p:nvPr/>
        </p:nvSpPr>
        <p:spPr>
          <a:xfrm>
            <a:off x="5821363" y="4149725"/>
            <a:ext cx="2792413" cy="952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DFA57B-9C8B-1179-A6B7-DEF5C65BFB6F}"/>
              </a:ext>
            </a:extLst>
          </p:cNvPr>
          <p:cNvSpPr/>
          <p:nvPr/>
        </p:nvSpPr>
        <p:spPr>
          <a:xfrm>
            <a:off x="5821363" y="5230813"/>
            <a:ext cx="2792413" cy="7604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 love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screaming</a:t>
            </a:r>
          </a:p>
        </p:txBody>
      </p:sp>
      <p:graphicFrame>
        <p:nvGraphicFramePr>
          <p:cNvPr id="371" name="Chart 370">
            <a:extLst>
              <a:ext uri="{FF2B5EF4-FFF2-40B4-BE49-F238E27FC236}">
                <a16:creationId xmlns:a16="http://schemas.microsoft.com/office/drawing/2014/main" id="{CFF515DA-DAE5-C7D8-A5AA-841ED6EA50B7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5824538" y="2417763"/>
          <a:ext cx="2651125" cy="92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7085013" y="2557463"/>
            <a:ext cx="1651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016D319-83D7-4616-8B86-4FBBF05270AA}" type="datetime'''2''''2'''''''''''''''''''''''''''''''''''">
              <a:rPr kumimoji="0" lang="en-GB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22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593013" y="2811463"/>
            <a:ext cx="1651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2D19610-80F9-4ED7-80EC-3DF7F4CA3618}" type="datetime'''3''''''''''''''''''''''''''''1'''''''''''''''''''''''''">
              <a:rPr kumimoji="0" lang="en-GB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8418513" y="3063875"/>
            <a:ext cx="1651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1E7DBBB-94C7-4165-B776-398D61CF3208}" type="datetime'''''''''''''''''''''4''''''''''''''''''6'''''''''">
              <a:rPr kumimoji="0" lang="en-GB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46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34E8157D-F9B1-E0DE-F395-F050FA83588B}"/>
              </a:ext>
            </a:extLst>
          </p:cNvPr>
          <p:cNvSpPr txBox="1"/>
          <p:nvPr/>
        </p:nvSpPr>
        <p:spPr>
          <a:xfrm>
            <a:off x="8845548" y="1155700"/>
            <a:ext cx="2463800" cy="3063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</a:t>
            </a:r>
          </a:p>
        </p:txBody>
      </p: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0E3D2FCA-A964-5470-85D5-EEAF7519AC17}"/>
              </a:ext>
            </a:extLst>
          </p:cNvPr>
          <p:cNvCxnSpPr>
            <a:cxnSpLocks/>
          </p:cNvCxnSpPr>
          <p:nvPr/>
        </p:nvCxnSpPr>
        <p:spPr>
          <a:xfrm>
            <a:off x="8845549" y="1462088"/>
            <a:ext cx="2792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A86EFEB-6937-16F3-E39D-CB067D51A76B}"/>
              </a:ext>
            </a:extLst>
          </p:cNvPr>
          <p:cNvSpPr/>
          <p:nvPr/>
        </p:nvSpPr>
        <p:spPr>
          <a:xfrm>
            <a:off x="8865941" y="1570038"/>
            <a:ext cx="2790825" cy="760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52" name="Table 351">
            <a:extLst>
              <a:ext uri="{FF2B5EF4-FFF2-40B4-BE49-F238E27FC236}">
                <a16:creationId xmlns:a16="http://schemas.microsoft.com/office/drawing/2014/main" id="{6755A58B-DE18-F39D-ECC6-07D35CDFF321}"/>
              </a:ext>
            </a:extLst>
          </p:cNvPr>
          <p:cNvGraphicFramePr>
            <a:graphicFrameLocks noGrp="1"/>
          </p:cNvGraphicFramePr>
          <p:nvPr/>
        </p:nvGraphicFramePr>
        <p:xfrm>
          <a:off x="5921939" y="4278313"/>
          <a:ext cx="1836174" cy="765174"/>
        </p:xfrm>
        <a:graphic>
          <a:graphicData uri="http://schemas.openxmlformats.org/drawingml/2006/table">
            <a:tbl>
              <a:tblPr/>
              <a:tblGrid>
                <a:gridCol w="612058">
                  <a:extLst>
                    <a:ext uri="{9D8B030D-6E8A-4147-A177-3AD203B41FA5}">
                      <a16:colId xmlns:a16="http://schemas.microsoft.com/office/drawing/2014/main" val="531039851"/>
                    </a:ext>
                  </a:extLst>
                </a:gridCol>
                <a:gridCol w="612058">
                  <a:extLst>
                    <a:ext uri="{9D8B030D-6E8A-4147-A177-3AD203B41FA5}">
                      <a16:colId xmlns:a16="http://schemas.microsoft.com/office/drawing/2014/main" val="3923738787"/>
                    </a:ext>
                  </a:extLst>
                </a:gridCol>
                <a:gridCol w="612058">
                  <a:extLst>
                    <a:ext uri="{9D8B030D-6E8A-4147-A177-3AD203B41FA5}">
                      <a16:colId xmlns:a16="http://schemas.microsoft.com/office/drawing/2014/main" val="2505682696"/>
                    </a:ext>
                  </a:extLst>
                </a:gridCol>
              </a:tblGrid>
              <a:tr h="255058">
                <a:tc>
                  <a:txBody>
                    <a:bodyPr/>
                    <a:lstStyle/>
                    <a:p>
                      <a:r>
                        <a:rPr lang="en-GB" sz="1000">
                          <a:latin typeface="Noto IKEA Latin" panose="020B0502040504020204" pitchFamily="34" charset="0"/>
                        </a:rPr>
                        <a:t>Heavy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latin typeface="Noto IKEA Latin" panose="020B05020405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latin typeface="Noto IKEA Latin" panose="020B0502040504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67934"/>
                  </a:ext>
                </a:extLst>
              </a:tr>
              <a:tr h="255058">
                <a:tc>
                  <a:txBody>
                    <a:bodyPr/>
                    <a:lstStyle/>
                    <a:p>
                      <a:r>
                        <a:rPr lang="en-GB" sz="1000">
                          <a:latin typeface="Noto IKEA Latin" panose="020B0502040504020204" pitchFamily="34" charset="0"/>
                        </a:rPr>
                        <a:t>On the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latin typeface="Noto IKEA Latin" panose="020B0502040504020204" pitchFamily="34" charset="0"/>
                        </a:rPr>
                        <a:t>10%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latin typeface="Noto IKEA Latin" panose="020B0502040504020204" pitchFamily="34" charset="0"/>
                        </a:rPr>
                        <a:t>15%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026053"/>
                  </a:ext>
                </a:extLst>
              </a:tr>
              <a:tr h="255058">
                <a:tc>
                  <a:txBody>
                    <a:bodyPr/>
                    <a:lstStyle/>
                    <a:p>
                      <a:r>
                        <a:rPr lang="en-GB" sz="1000">
                          <a:latin typeface="Noto IKEA Latin" panose="020B0502040504020204" pitchFamily="34" charset="0"/>
                        </a:rPr>
                        <a:t>Eye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latin typeface="Noto IKEA Latin" panose="020B0502040504020204" pitchFamily="34" charset="0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latin typeface="Noto IKEA Latin" panose="020B0502040504020204" pitchFamily="34" charset="0"/>
                        </a:rPr>
                        <a:t>18%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445658"/>
                  </a:ext>
                </a:extLst>
              </a:tr>
            </a:tbl>
          </a:graphicData>
        </a:graphic>
      </p:graphicFrame>
      <p:sp>
        <p:nvSpPr>
          <p:cNvPr id="354" name="Rectangle 353">
            <a:extLst>
              <a:ext uri="{FF2B5EF4-FFF2-40B4-BE49-F238E27FC236}">
                <a16:creationId xmlns:a16="http://schemas.microsoft.com/office/drawing/2014/main" id="{337F917D-1F41-36FF-C5A9-9CB7B9591A63}"/>
              </a:ext>
            </a:extLst>
          </p:cNvPr>
          <p:cNvSpPr/>
          <p:nvPr/>
        </p:nvSpPr>
        <p:spPr>
          <a:xfrm>
            <a:off x="8865941" y="2441575"/>
            <a:ext cx="2790825" cy="909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184758D7-F91A-78DC-D92A-FFEEA2B26696}"/>
              </a:ext>
            </a:extLst>
          </p:cNvPr>
          <p:cNvSpPr/>
          <p:nvPr/>
        </p:nvSpPr>
        <p:spPr>
          <a:xfrm>
            <a:off x="8865941" y="3479800"/>
            <a:ext cx="2790825" cy="54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DCCA07DE-41B1-4F5A-6C0D-2F111B70DE50}"/>
              </a:ext>
            </a:extLst>
          </p:cNvPr>
          <p:cNvSpPr/>
          <p:nvPr/>
        </p:nvSpPr>
        <p:spPr>
          <a:xfrm>
            <a:off x="8865941" y="4149725"/>
            <a:ext cx="2790825" cy="95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243FECBB-CB05-7AEA-449D-63C9A0803DE4}"/>
              </a:ext>
            </a:extLst>
          </p:cNvPr>
          <p:cNvSpPr/>
          <p:nvPr/>
        </p:nvSpPr>
        <p:spPr>
          <a:xfrm>
            <a:off x="8865941" y="5230813"/>
            <a:ext cx="2790825" cy="7604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796E8FF-8711-8F2F-3CD1-E414A36E82CA}"/>
              </a:ext>
            </a:extLst>
          </p:cNvPr>
          <p:cNvCxnSpPr>
            <a:cxnSpLocks/>
          </p:cNvCxnSpPr>
          <p:nvPr/>
        </p:nvCxnSpPr>
        <p:spPr>
          <a:xfrm>
            <a:off x="2798764" y="2376488"/>
            <a:ext cx="27908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6B90027-275B-FCF0-A620-B8E796FC386B}"/>
              </a:ext>
            </a:extLst>
          </p:cNvPr>
          <p:cNvCxnSpPr>
            <a:cxnSpLocks/>
          </p:cNvCxnSpPr>
          <p:nvPr/>
        </p:nvCxnSpPr>
        <p:spPr>
          <a:xfrm>
            <a:off x="5821363" y="2376488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17B3D71A-080A-72E7-252B-84B390567856}"/>
              </a:ext>
            </a:extLst>
          </p:cNvPr>
          <p:cNvCxnSpPr>
            <a:cxnSpLocks/>
          </p:cNvCxnSpPr>
          <p:nvPr/>
        </p:nvCxnSpPr>
        <p:spPr>
          <a:xfrm>
            <a:off x="8845549" y="2376488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F38F536-FFDF-149D-34CC-F2B28A53FE43}"/>
              </a:ext>
            </a:extLst>
          </p:cNvPr>
          <p:cNvCxnSpPr>
            <a:cxnSpLocks/>
          </p:cNvCxnSpPr>
          <p:nvPr/>
        </p:nvCxnSpPr>
        <p:spPr>
          <a:xfrm>
            <a:off x="2798764" y="3421063"/>
            <a:ext cx="27908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6EA0E74-C33B-5B40-30A5-877426EF8A01}"/>
              </a:ext>
            </a:extLst>
          </p:cNvPr>
          <p:cNvCxnSpPr>
            <a:cxnSpLocks/>
          </p:cNvCxnSpPr>
          <p:nvPr/>
        </p:nvCxnSpPr>
        <p:spPr>
          <a:xfrm>
            <a:off x="5821363" y="3421063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73CA8B4E-2C56-DD9E-B9FE-E7C0E3FF44CA}"/>
              </a:ext>
            </a:extLst>
          </p:cNvPr>
          <p:cNvCxnSpPr>
            <a:cxnSpLocks/>
          </p:cNvCxnSpPr>
          <p:nvPr/>
        </p:nvCxnSpPr>
        <p:spPr>
          <a:xfrm>
            <a:off x="8845549" y="3421063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A9C269C5-9927-56B6-2B56-39FD3EB2D526}"/>
              </a:ext>
            </a:extLst>
          </p:cNvPr>
          <p:cNvCxnSpPr>
            <a:cxnSpLocks/>
          </p:cNvCxnSpPr>
          <p:nvPr/>
        </p:nvCxnSpPr>
        <p:spPr>
          <a:xfrm>
            <a:off x="2798764" y="4071938"/>
            <a:ext cx="27908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D10C81FB-6DA2-6E32-C486-F2C5B82C4FC6}"/>
              </a:ext>
            </a:extLst>
          </p:cNvPr>
          <p:cNvCxnSpPr>
            <a:cxnSpLocks/>
          </p:cNvCxnSpPr>
          <p:nvPr/>
        </p:nvCxnSpPr>
        <p:spPr>
          <a:xfrm>
            <a:off x="5821363" y="4071938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91649786-51A4-1CE6-31C8-65371E3A4893}"/>
              </a:ext>
            </a:extLst>
          </p:cNvPr>
          <p:cNvCxnSpPr>
            <a:cxnSpLocks/>
          </p:cNvCxnSpPr>
          <p:nvPr/>
        </p:nvCxnSpPr>
        <p:spPr>
          <a:xfrm>
            <a:off x="8845549" y="4071938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9E84003-8C8B-CA97-F13D-E481C8C3E95F}"/>
              </a:ext>
            </a:extLst>
          </p:cNvPr>
          <p:cNvCxnSpPr>
            <a:cxnSpLocks/>
          </p:cNvCxnSpPr>
          <p:nvPr/>
        </p:nvCxnSpPr>
        <p:spPr>
          <a:xfrm>
            <a:off x="2798764" y="5156200"/>
            <a:ext cx="27908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BD902551-8569-D87D-6FDA-C5DF599607F2}"/>
              </a:ext>
            </a:extLst>
          </p:cNvPr>
          <p:cNvCxnSpPr>
            <a:cxnSpLocks/>
          </p:cNvCxnSpPr>
          <p:nvPr/>
        </p:nvCxnSpPr>
        <p:spPr>
          <a:xfrm>
            <a:off x="5821363" y="5156200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CEED4455-0FB7-45C7-0966-D57BD1449E7C}"/>
              </a:ext>
            </a:extLst>
          </p:cNvPr>
          <p:cNvCxnSpPr>
            <a:cxnSpLocks/>
          </p:cNvCxnSpPr>
          <p:nvPr/>
        </p:nvCxnSpPr>
        <p:spPr>
          <a:xfrm>
            <a:off x="8845549" y="5156200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685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415E7ECF-A522-FA03-7DEA-2F6B03C7DC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415E7ECF-A522-FA03-7DEA-2F6B03C7DC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55F6FA2-DCAD-25AC-8949-1DBD3787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 b="1">
                <a:latin typeface="Noto IKEA Latin" panose="020B0502040504020204" pitchFamily="34" charset="0"/>
              </a:rPr>
              <a:t>Few extra tips for a presentation to be kinder to the eye (2/2)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52AF196-3719-4C87-BEDD-A388EDBF3683}"/>
              </a:ext>
            </a:extLst>
          </p:cNvPr>
          <p:cNvSpPr txBox="1"/>
          <p:nvPr/>
        </p:nvSpPr>
        <p:spPr>
          <a:xfrm>
            <a:off x="2798763" y="1146388"/>
            <a:ext cx="2462213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Explanation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4A698B-C5ED-0FC0-0031-D9DC916C6A2E}"/>
              </a:ext>
            </a:extLst>
          </p:cNvPr>
          <p:cNvCxnSpPr>
            <a:cxnSpLocks/>
          </p:cNvCxnSpPr>
          <p:nvPr/>
        </p:nvCxnSpPr>
        <p:spPr>
          <a:xfrm>
            <a:off x="2798764" y="1454165"/>
            <a:ext cx="27908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0A42A2-C51B-3846-E896-2C4CD8AE67BE}"/>
              </a:ext>
            </a:extLst>
          </p:cNvPr>
          <p:cNvSpPr txBox="1"/>
          <p:nvPr/>
        </p:nvSpPr>
        <p:spPr>
          <a:xfrm>
            <a:off x="5821362" y="1146388"/>
            <a:ext cx="246380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Don’t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415316-5940-82A2-9E6B-7E82FAA26F49}"/>
              </a:ext>
            </a:extLst>
          </p:cNvPr>
          <p:cNvCxnSpPr>
            <a:cxnSpLocks/>
          </p:cNvCxnSpPr>
          <p:nvPr/>
        </p:nvCxnSpPr>
        <p:spPr>
          <a:xfrm>
            <a:off x="5821363" y="1454165"/>
            <a:ext cx="2792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F6233AA-B66C-6029-08E1-94E6E4D3562A}"/>
              </a:ext>
            </a:extLst>
          </p:cNvPr>
          <p:cNvSpPr/>
          <p:nvPr/>
        </p:nvSpPr>
        <p:spPr>
          <a:xfrm>
            <a:off x="698500" y="1561458"/>
            <a:ext cx="1927225" cy="113716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one font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23AAAC-3170-53B4-C9FD-C247CB87B3A9}"/>
              </a:ext>
            </a:extLst>
          </p:cNvPr>
          <p:cNvSpPr/>
          <p:nvPr/>
        </p:nvSpPr>
        <p:spPr>
          <a:xfrm>
            <a:off x="698500" y="2787600"/>
            <a:ext cx="1927225" cy="195400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Outlining and distributing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E4A6F6-45FF-0E76-45FA-6A27CF9B74EF}"/>
              </a:ext>
            </a:extLst>
          </p:cNvPr>
          <p:cNvSpPr/>
          <p:nvPr/>
        </p:nvSpPr>
        <p:spPr>
          <a:xfrm>
            <a:off x="698500" y="4830582"/>
            <a:ext cx="1927225" cy="120977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Zebra stripes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7A1172-98EC-4913-87FA-21F69B2742AC}"/>
              </a:ext>
            </a:extLst>
          </p:cNvPr>
          <p:cNvSpPr/>
          <p:nvPr/>
        </p:nvSpPr>
        <p:spPr>
          <a:xfrm>
            <a:off x="2798764" y="1561460"/>
            <a:ext cx="2790825" cy="761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Few exceptions: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The slide’s title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Footnotes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Text as an object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To emphasize titles, use bold or italics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D0FB4C-A25C-8BA9-0009-E9E466B5A0CE}"/>
              </a:ext>
            </a:extLst>
          </p:cNvPr>
          <p:cNvSpPr/>
          <p:nvPr/>
        </p:nvSpPr>
        <p:spPr>
          <a:xfrm>
            <a:off x="2798764" y="2845278"/>
            <a:ext cx="2790825" cy="910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Within figures one creates peace through outlining and distributing evenly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Also between two different figures one needs same design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Try to extend this to different slides as well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ED1FBC-4BC7-3F6A-B548-E35332CA8E75}"/>
              </a:ext>
            </a:extLst>
          </p:cNvPr>
          <p:cNvSpPr/>
          <p:nvPr/>
        </p:nvSpPr>
        <p:spPr>
          <a:xfrm>
            <a:off x="2798764" y="4830581"/>
            <a:ext cx="2790825" cy="541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Especially for documents that people read on beamers or on their own screen instead of print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53C76E-878D-4481-6CA6-1AF32C51718A}"/>
              </a:ext>
            </a:extLst>
          </p:cNvPr>
          <p:cNvSpPr/>
          <p:nvPr/>
        </p:nvSpPr>
        <p:spPr>
          <a:xfrm>
            <a:off x="5821363" y="2864188"/>
            <a:ext cx="2792413" cy="1877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34E8157D-F9B1-E0DE-F395-F050FA83588B}"/>
              </a:ext>
            </a:extLst>
          </p:cNvPr>
          <p:cNvSpPr txBox="1"/>
          <p:nvPr/>
        </p:nvSpPr>
        <p:spPr>
          <a:xfrm>
            <a:off x="8845548" y="1146388"/>
            <a:ext cx="246380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</a:t>
            </a:r>
          </a:p>
        </p:txBody>
      </p: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0E3D2FCA-A964-5470-85D5-EEAF7519AC17}"/>
              </a:ext>
            </a:extLst>
          </p:cNvPr>
          <p:cNvCxnSpPr>
            <a:cxnSpLocks/>
          </p:cNvCxnSpPr>
          <p:nvPr/>
        </p:nvCxnSpPr>
        <p:spPr>
          <a:xfrm>
            <a:off x="8845549" y="1454165"/>
            <a:ext cx="27924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A86EFEB-6937-16F3-E39D-CB067D51A76B}"/>
              </a:ext>
            </a:extLst>
          </p:cNvPr>
          <p:cNvSpPr/>
          <p:nvPr/>
        </p:nvSpPr>
        <p:spPr>
          <a:xfrm>
            <a:off x="8865941" y="1561459"/>
            <a:ext cx="2790825" cy="1137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337F917D-1F41-36FF-C5A9-9CB7B9591A63}"/>
              </a:ext>
            </a:extLst>
          </p:cNvPr>
          <p:cNvSpPr/>
          <p:nvPr/>
        </p:nvSpPr>
        <p:spPr>
          <a:xfrm>
            <a:off x="8865941" y="2845278"/>
            <a:ext cx="2790825" cy="1896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796E8FF-8711-8F2F-3CD1-E414A36E82CA}"/>
              </a:ext>
            </a:extLst>
          </p:cNvPr>
          <p:cNvCxnSpPr>
            <a:cxnSpLocks/>
          </p:cNvCxnSpPr>
          <p:nvPr/>
        </p:nvCxnSpPr>
        <p:spPr>
          <a:xfrm>
            <a:off x="2798764" y="2781406"/>
            <a:ext cx="27908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36B90027-275B-FCF0-A620-B8E796FC386B}"/>
              </a:ext>
            </a:extLst>
          </p:cNvPr>
          <p:cNvCxnSpPr>
            <a:cxnSpLocks/>
          </p:cNvCxnSpPr>
          <p:nvPr/>
        </p:nvCxnSpPr>
        <p:spPr>
          <a:xfrm>
            <a:off x="5821363" y="2781406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17B3D71A-080A-72E7-252B-84B390567856}"/>
              </a:ext>
            </a:extLst>
          </p:cNvPr>
          <p:cNvCxnSpPr>
            <a:cxnSpLocks/>
          </p:cNvCxnSpPr>
          <p:nvPr/>
        </p:nvCxnSpPr>
        <p:spPr>
          <a:xfrm>
            <a:off x="8845549" y="2781406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A9C269C5-9927-56B6-2B56-39FD3EB2D526}"/>
              </a:ext>
            </a:extLst>
          </p:cNvPr>
          <p:cNvCxnSpPr>
            <a:cxnSpLocks/>
          </p:cNvCxnSpPr>
          <p:nvPr/>
        </p:nvCxnSpPr>
        <p:spPr>
          <a:xfrm>
            <a:off x="2798764" y="4792910"/>
            <a:ext cx="27908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D10C81FB-6DA2-6E32-C486-F2C5B82C4FC6}"/>
              </a:ext>
            </a:extLst>
          </p:cNvPr>
          <p:cNvCxnSpPr>
            <a:cxnSpLocks/>
          </p:cNvCxnSpPr>
          <p:nvPr/>
        </p:nvCxnSpPr>
        <p:spPr>
          <a:xfrm>
            <a:off x="5821363" y="4792910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91649786-51A4-1CE6-31C8-65371E3A4893}"/>
              </a:ext>
            </a:extLst>
          </p:cNvPr>
          <p:cNvCxnSpPr>
            <a:cxnSpLocks/>
          </p:cNvCxnSpPr>
          <p:nvPr/>
        </p:nvCxnSpPr>
        <p:spPr>
          <a:xfrm>
            <a:off x="8845549" y="4792910"/>
            <a:ext cx="27924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Buy House Rule in This House We Are Family Be Happy Dream ...">
            <a:extLst>
              <a:ext uri="{FF2B5EF4-FFF2-40B4-BE49-F238E27FC236}">
                <a16:creationId xmlns:a16="http://schemas.microsoft.com/office/drawing/2014/main" id="{35562FBC-CF01-2725-9B3B-1B969BB6F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19"/>
          <a:stretch/>
        </p:blipFill>
        <p:spPr bwMode="auto">
          <a:xfrm>
            <a:off x="5849446" y="1528120"/>
            <a:ext cx="2704936" cy="112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14D618-D7CE-ACAD-0F15-272650E56EAE}"/>
              </a:ext>
            </a:extLst>
          </p:cNvPr>
          <p:cNvSpPr/>
          <p:nvPr/>
        </p:nvSpPr>
        <p:spPr>
          <a:xfrm>
            <a:off x="5821363" y="1561459"/>
            <a:ext cx="2792413" cy="1137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4676B-6A4B-E90E-DBA8-E02DA3E36527}"/>
              </a:ext>
            </a:extLst>
          </p:cNvPr>
          <p:cNvSpPr txBox="1"/>
          <p:nvPr/>
        </p:nvSpPr>
        <p:spPr>
          <a:xfrm>
            <a:off x="6794244" y="2904057"/>
            <a:ext cx="788336" cy="2539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Statistic 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D8E305-C8D8-BFD4-5C60-A543D8ABBB7E}"/>
              </a:ext>
            </a:extLst>
          </p:cNvPr>
          <p:cNvCxnSpPr>
            <a:cxnSpLocks/>
          </p:cNvCxnSpPr>
          <p:nvPr/>
        </p:nvCxnSpPr>
        <p:spPr>
          <a:xfrm>
            <a:off x="6794243" y="3085951"/>
            <a:ext cx="788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E80C558-EEDB-E837-CBC7-C72F7379A48C}"/>
              </a:ext>
            </a:extLst>
          </p:cNvPr>
          <p:cNvSpPr txBox="1"/>
          <p:nvPr/>
        </p:nvSpPr>
        <p:spPr>
          <a:xfrm>
            <a:off x="6164825" y="2849771"/>
            <a:ext cx="566403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40C528-1C30-7595-0C98-396094DB8F16}"/>
              </a:ext>
            </a:extLst>
          </p:cNvPr>
          <p:cNvCxnSpPr>
            <a:cxnSpLocks/>
          </p:cNvCxnSpPr>
          <p:nvPr/>
        </p:nvCxnSpPr>
        <p:spPr>
          <a:xfrm>
            <a:off x="6026624" y="3085951"/>
            <a:ext cx="7046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9E2D17-EFA7-23E2-1D5F-E55F51EA4884}"/>
              </a:ext>
            </a:extLst>
          </p:cNvPr>
          <p:cNvSpPr txBox="1"/>
          <p:nvPr/>
        </p:nvSpPr>
        <p:spPr>
          <a:xfrm>
            <a:off x="5958347" y="3108679"/>
            <a:ext cx="772881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4B38D-2325-3F77-40BC-0B963DB3F98A}"/>
              </a:ext>
            </a:extLst>
          </p:cNvPr>
          <p:cNvSpPr txBox="1"/>
          <p:nvPr/>
        </p:nvSpPr>
        <p:spPr>
          <a:xfrm>
            <a:off x="5958347" y="3362595"/>
            <a:ext cx="772881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25 - 55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53E62-A30A-9299-E20E-834FC75938C8}"/>
              </a:ext>
            </a:extLst>
          </p:cNvPr>
          <p:cNvSpPr txBox="1"/>
          <p:nvPr/>
        </p:nvSpPr>
        <p:spPr>
          <a:xfrm>
            <a:off x="5958347" y="3509924"/>
            <a:ext cx="772881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6BC66-4C64-BD32-D957-F68B8BABCF84}"/>
              </a:ext>
            </a:extLst>
          </p:cNvPr>
          <p:cNvSpPr txBox="1"/>
          <p:nvPr/>
        </p:nvSpPr>
        <p:spPr>
          <a:xfrm>
            <a:off x="6794244" y="3116211"/>
            <a:ext cx="788336" cy="230832"/>
          </a:xfrm>
          <a:prstGeom prst="rect">
            <a:avLst/>
          </a:prstGeom>
          <a:solidFill>
            <a:srgbClr val="0070C0"/>
          </a:solidFill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41%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46434-22AB-1598-280B-082CC57964B5}"/>
              </a:ext>
            </a:extLst>
          </p:cNvPr>
          <p:cNvSpPr txBox="1"/>
          <p:nvPr/>
        </p:nvSpPr>
        <p:spPr>
          <a:xfrm>
            <a:off x="6838488" y="3380610"/>
            <a:ext cx="788336" cy="230832"/>
          </a:xfrm>
          <a:prstGeom prst="rect">
            <a:avLst/>
          </a:prstGeom>
          <a:solidFill>
            <a:srgbClr val="0070C0"/>
          </a:solidFill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96%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421CF1-1C47-32FB-352C-091C51F4352C}"/>
              </a:ext>
            </a:extLst>
          </p:cNvPr>
          <p:cNvSpPr txBox="1"/>
          <p:nvPr/>
        </p:nvSpPr>
        <p:spPr>
          <a:xfrm>
            <a:off x="6794244" y="3636882"/>
            <a:ext cx="788336" cy="230832"/>
          </a:xfrm>
          <a:prstGeom prst="rect">
            <a:avLst/>
          </a:prstGeom>
          <a:solidFill>
            <a:srgbClr val="0070C0"/>
          </a:solidFill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12%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911A6-5DBD-D395-4976-E0B1845C4ABD}"/>
              </a:ext>
            </a:extLst>
          </p:cNvPr>
          <p:cNvSpPr txBox="1"/>
          <p:nvPr/>
        </p:nvSpPr>
        <p:spPr>
          <a:xfrm>
            <a:off x="7000722" y="3867714"/>
            <a:ext cx="788336" cy="2539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Statistic 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3193D5-998C-FFD1-EF0B-EAC26543A461}"/>
              </a:ext>
            </a:extLst>
          </p:cNvPr>
          <p:cNvCxnSpPr>
            <a:cxnSpLocks/>
          </p:cNvCxnSpPr>
          <p:nvPr/>
        </p:nvCxnSpPr>
        <p:spPr>
          <a:xfrm>
            <a:off x="7000721" y="4125821"/>
            <a:ext cx="788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E3BEC1-93F0-597B-B2D5-8C0C1D4233DC}"/>
              </a:ext>
            </a:extLst>
          </p:cNvPr>
          <p:cNvSpPr txBox="1"/>
          <p:nvPr/>
        </p:nvSpPr>
        <p:spPr>
          <a:xfrm>
            <a:off x="6371303" y="3889641"/>
            <a:ext cx="566403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Hair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E26CC0-2467-CAEB-39D1-7F92D127001F}"/>
              </a:ext>
            </a:extLst>
          </p:cNvPr>
          <p:cNvCxnSpPr>
            <a:cxnSpLocks/>
          </p:cNvCxnSpPr>
          <p:nvPr/>
        </p:nvCxnSpPr>
        <p:spPr>
          <a:xfrm>
            <a:off x="6233102" y="4121630"/>
            <a:ext cx="7046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5B53088-89CA-4181-C6A6-FC3E80A60626}"/>
              </a:ext>
            </a:extLst>
          </p:cNvPr>
          <p:cNvSpPr txBox="1"/>
          <p:nvPr/>
        </p:nvSpPr>
        <p:spPr>
          <a:xfrm>
            <a:off x="6179572" y="4148549"/>
            <a:ext cx="772881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Blonde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BAB5A7-42BD-8D55-A78B-394E8A112622}"/>
              </a:ext>
            </a:extLst>
          </p:cNvPr>
          <p:cNvSpPr txBox="1"/>
          <p:nvPr/>
        </p:nvSpPr>
        <p:spPr>
          <a:xfrm>
            <a:off x="6179572" y="4423631"/>
            <a:ext cx="772881" cy="25391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Brown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B915BD-67EA-A63E-92E5-0C0FD5BAB29E}"/>
              </a:ext>
            </a:extLst>
          </p:cNvPr>
          <p:cNvSpPr txBox="1"/>
          <p:nvPr/>
        </p:nvSpPr>
        <p:spPr>
          <a:xfrm>
            <a:off x="7015469" y="4156081"/>
            <a:ext cx="788336" cy="230832"/>
          </a:xfrm>
          <a:prstGeom prst="rect">
            <a:avLst/>
          </a:prstGeom>
          <a:solidFill>
            <a:srgbClr val="0070C0"/>
          </a:solidFill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32%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6AFCD7-CD57-783F-1C87-DC025134498F}"/>
              </a:ext>
            </a:extLst>
          </p:cNvPr>
          <p:cNvSpPr txBox="1"/>
          <p:nvPr/>
        </p:nvSpPr>
        <p:spPr>
          <a:xfrm>
            <a:off x="7002629" y="4420480"/>
            <a:ext cx="788336" cy="230832"/>
          </a:xfrm>
          <a:prstGeom prst="rect">
            <a:avLst/>
          </a:prstGeom>
          <a:solidFill>
            <a:srgbClr val="0070C0"/>
          </a:solidFill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74%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402263E-B5D0-41BC-2F57-4A08070F4817}"/>
              </a:ext>
            </a:extLst>
          </p:cNvPr>
          <p:cNvSpPr/>
          <p:nvPr/>
        </p:nvSpPr>
        <p:spPr>
          <a:xfrm>
            <a:off x="5821363" y="4866866"/>
            <a:ext cx="2792413" cy="1173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C4A04C-7903-14E7-8284-EC33517AF81D}"/>
              </a:ext>
            </a:extLst>
          </p:cNvPr>
          <p:cNvSpPr txBox="1"/>
          <p:nvPr/>
        </p:nvSpPr>
        <p:spPr>
          <a:xfrm>
            <a:off x="7000722" y="4893167"/>
            <a:ext cx="928627" cy="2539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Remarks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B672C6-E13E-9003-9705-CEC898BA8373}"/>
              </a:ext>
            </a:extLst>
          </p:cNvPr>
          <p:cNvCxnSpPr>
            <a:cxnSpLocks/>
          </p:cNvCxnSpPr>
          <p:nvPr/>
        </p:nvCxnSpPr>
        <p:spPr>
          <a:xfrm>
            <a:off x="7000721" y="5129347"/>
            <a:ext cx="1221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BB4A146-3697-DDC3-51DE-91C5C7FEFC6E}"/>
              </a:ext>
            </a:extLst>
          </p:cNvPr>
          <p:cNvSpPr txBox="1"/>
          <p:nvPr/>
        </p:nvSpPr>
        <p:spPr>
          <a:xfrm>
            <a:off x="6233101" y="4893167"/>
            <a:ext cx="704605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Initiative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17773A-DCDA-0E7B-0348-3CF43D89D22A}"/>
              </a:ext>
            </a:extLst>
          </p:cNvPr>
          <p:cNvCxnSpPr>
            <a:cxnSpLocks/>
          </p:cNvCxnSpPr>
          <p:nvPr/>
        </p:nvCxnSpPr>
        <p:spPr>
          <a:xfrm>
            <a:off x="6233102" y="5129347"/>
            <a:ext cx="7046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22FFA2C-6A54-997D-1395-8009DC7F400E}"/>
              </a:ext>
            </a:extLst>
          </p:cNvPr>
          <p:cNvSpPr txBox="1"/>
          <p:nvPr/>
        </p:nvSpPr>
        <p:spPr>
          <a:xfrm>
            <a:off x="7000722" y="5116109"/>
            <a:ext cx="1284440" cy="2539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Blablablablablabla</a:t>
            </a:r>
            <a:endParaRPr kumimoji="0" lang="en-GB" alt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6D9752-A0E7-024B-C0A5-DA3EEC599B7D}"/>
              </a:ext>
            </a:extLst>
          </p:cNvPr>
          <p:cNvSpPr txBox="1"/>
          <p:nvPr/>
        </p:nvSpPr>
        <p:spPr>
          <a:xfrm>
            <a:off x="6233101" y="5116109"/>
            <a:ext cx="704605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Initiative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50996E-D5ED-A7AE-96A4-FE3334AC7AC8}"/>
              </a:ext>
            </a:extLst>
          </p:cNvPr>
          <p:cNvSpPr txBox="1"/>
          <p:nvPr/>
        </p:nvSpPr>
        <p:spPr>
          <a:xfrm>
            <a:off x="7000722" y="5339554"/>
            <a:ext cx="1284440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Blablablablablabla</a:t>
            </a:r>
            <a:endParaRPr kumimoji="0" lang="en-GB" alt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C74B8E-E50E-738F-E076-3D0A35B0E85E}"/>
              </a:ext>
            </a:extLst>
          </p:cNvPr>
          <p:cNvSpPr txBox="1"/>
          <p:nvPr/>
        </p:nvSpPr>
        <p:spPr>
          <a:xfrm>
            <a:off x="6233101" y="5339554"/>
            <a:ext cx="704605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Initiative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C72C05-1B26-23E7-168A-0241CC3E5B7F}"/>
              </a:ext>
            </a:extLst>
          </p:cNvPr>
          <p:cNvSpPr txBox="1"/>
          <p:nvPr/>
        </p:nvSpPr>
        <p:spPr>
          <a:xfrm>
            <a:off x="7000722" y="5562999"/>
            <a:ext cx="1284440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Blablablablablabla</a:t>
            </a:r>
            <a:endParaRPr kumimoji="0" lang="en-GB" alt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CAA141-9D61-544F-2862-3F4D9827157B}"/>
              </a:ext>
            </a:extLst>
          </p:cNvPr>
          <p:cNvSpPr txBox="1"/>
          <p:nvPr/>
        </p:nvSpPr>
        <p:spPr>
          <a:xfrm>
            <a:off x="6233101" y="5562999"/>
            <a:ext cx="704605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Initiative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FF39F7-ECA5-519C-FB57-500BC1A53917}"/>
              </a:ext>
            </a:extLst>
          </p:cNvPr>
          <p:cNvSpPr txBox="1"/>
          <p:nvPr/>
        </p:nvSpPr>
        <p:spPr>
          <a:xfrm>
            <a:off x="7000722" y="5786443"/>
            <a:ext cx="1284440" cy="4154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Blablablablablabla</a:t>
            </a:r>
            <a:endParaRPr kumimoji="0" lang="en-GB" alt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3C53E0-557B-8EA7-85C6-8B7FC84F7047}"/>
              </a:ext>
            </a:extLst>
          </p:cNvPr>
          <p:cNvSpPr txBox="1"/>
          <p:nvPr/>
        </p:nvSpPr>
        <p:spPr>
          <a:xfrm>
            <a:off x="6233101" y="5786443"/>
            <a:ext cx="704605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Initiative 4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B08F2D1-3A44-4B7E-1253-70E93135527D}"/>
              </a:ext>
            </a:extLst>
          </p:cNvPr>
          <p:cNvCxnSpPr>
            <a:cxnSpLocks/>
          </p:cNvCxnSpPr>
          <p:nvPr/>
        </p:nvCxnSpPr>
        <p:spPr>
          <a:xfrm>
            <a:off x="7000721" y="5353041"/>
            <a:ext cx="122150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BAE321-2013-5323-4CC2-95859746A724}"/>
              </a:ext>
            </a:extLst>
          </p:cNvPr>
          <p:cNvCxnSpPr>
            <a:cxnSpLocks/>
          </p:cNvCxnSpPr>
          <p:nvPr/>
        </p:nvCxnSpPr>
        <p:spPr>
          <a:xfrm>
            <a:off x="6233102" y="5353041"/>
            <a:ext cx="70460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68D22F-9B76-41BF-8691-2C0DB8456AF7}"/>
              </a:ext>
            </a:extLst>
          </p:cNvPr>
          <p:cNvCxnSpPr>
            <a:cxnSpLocks/>
          </p:cNvCxnSpPr>
          <p:nvPr/>
        </p:nvCxnSpPr>
        <p:spPr>
          <a:xfrm>
            <a:off x="7000721" y="5574951"/>
            <a:ext cx="122150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8D5C8C85-4322-3632-8CBE-B6C69ACBF312}"/>
              </a:ext>
            </a:extLst>
          </p:cNvPr>
          <p:cNvCxnSpPr>
            <a:cxnSpLocks/>
          </p:cNvCxnSpPr>
          <p:nvPr/>
        </p:nvCxnSpPr>
        <p:spPr>
          <a:xfrm>
            <a:off x="6233102" y="5574951"/>
            <a:ext cx="70460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D6AC5046-5616-8582-7845-FCD8A605587A}"/>
              </a:ext>
            </a:extLst>
          </p:cNvPr>
          <p:cNvCxnSpPr>
            <a:cxnSpLocks/>
          </p:cNvCxnSpPr>
          <p:nvPr/>
        </p:nvCxnSpPr>
        <p:spPr>
          <a:xfrm>
            <a:off x="7000721" y="5803867"/>
            <a:ext cx="122150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D6C58A3-8179-859D-8D94-3ED035CE6790}"/>
              </a:ext>
            </a:extLst>
          </p:cNvPr>
          <p:cNvCxnSpPr>
            <a:cxnSpLocks/>
          </p:cNvCxnSpPr>
          <p:nvPr/>
        </p:nvCxnSpPr>
        <p:spPr>
          <a:xfrm>
            <a:off x="6233102" y="5803867"/>
            <a:ext cx="70460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2B0BD740-E81A-20B6-CFE1-60702C3C12C3}"/>
              </a:ext>
            </a:extLst>
          </p:cNvPr>
          <p:cNvSpPr/>
          <p:nvPr/>
        </p:nvSpPr>
        <p:spPr>
          <a:xfrm>
            <a:off x="8865941" y="4866890"/>
            <a:ext cx="2790825" cy="1173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061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9AE75-181A-6400-2FBA-44BDCDCF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DE8DEBB-7217-67FC-094E-F322713BAE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0" imgH="409" progId="TCLayout.ActiveDocument.1">
                  <p:embed/>
                </p:oleObj>
              </mc:Choice>
              <mc:Fallback>
                <p:oleObj name="think-cell Slide" r:id="rId3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E8DEBB-7217-67FC-094E-F322713BAE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6B20F05A-EB88-C496-A665-E7D6E19D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nl-NL" b="1">
                <a:latin typeface="Noto IKEA Latin" panose="020B0502040504020204" pitchFamily="34" charset="0"/>
              </a:rPr>
              <a:t>Powerpoint tips and tricks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A3292D-A91C-78AD-30DE-D42A902DCE88}"/>
              </a:ext>
            </a:extLst>
          </p:cNvPr>
          <p:cNvSpPr/>
          <p:nvPr/>
        </p:nvSpPr>
        <p:spPr>
          <a:xfrm>
            <a:off x="698500" y="1434992"/>
            <a:ext cx="5248210" cy="2620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1C89B0-C2CF-A9D1-376A-B2688DA57B53}"/>
              </a:ext>
            </a:extLst>
          </p:cNvPr>
          <p:cNvSpPr/>
          <p:nvPr/>
        </p:nvSpPr>
        <p:spPr>
          <a:xfrm>
            <a:off x="6408556" y="1434992"/>
            <a:ext cx="5248210" cy="4558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Outlining and evenly distributing of objects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Set as default shape (right click on object)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Copying multiple cells from Excel at once (Think-cell)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Adding buttons to quick launch bar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Copying layout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Paste special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C78318-AA02-A7B4-2BC6-0DEB99BB6F3A}"/>
              </a:ext>
            </a:extLst>
          </p:cNvPr>
          <p:cNvSpPr/>
          <p:nvPr/>
        </p:nvSpPr>
        <p:spPr>
          <a:xfrm>
            <a:off x="698500" y="4729069"/>
            <a:ext cx="5248210" cy="1264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365E07-9564-FB92-DC7D-F462EC7BFD83}"/>
              </a:ext>
            </a:extLst>
          </p:cNvPr>
          <p:cNvSpPr/>
          <p:nvPr/>
        </p:nvSpPr>
        <p:spPr>
          <a:xfrm>
            <a:off x="698500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Shortkeys Ctrl and Shift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D0DE0-E1CC-FA6A-A554-9005FAC3539C}"/>
              </a:ext>
            </a:extLst>
          </p:cNvPr>
          <p:cNvSpPr/>
          <p:nvPr/>
        </p:nvSpPr>
        <p:spPr>
          <a:xfrm>
            <a:off x="698500" y="4349624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Other shortkeys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07425A-A134-D4D9-12C8-499732F6EE6F}"/>
              </a:ext>
            </a:extLst>
          </p:cNvPr>
          <p:cNvSpPr/>
          <p:nvPr/>
        </p:nvSpPr>
        <p:spPr>
          <a:xfrm>
            <a:off x="6408556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84E3F-E02D-64BB-A787-40C4CB102588}"/>
              </a:ext>
            </a:extLst>
          </p:cNvPr>
          <p:cNvSpPr txBox="1"/>
          <p:nvPr/>
        </p:nvSpPr>
        <p:spPr>
          <a:xfrm>
            <a:off x="850030" y="1728704"/>
            <a:ext cx="194540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Select object + drag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8586C-3176-86F8-ACB7-16BBBFAC4CA7}"/>
              </a:ext>
            </a:extLst>
          </p:cNvPr>
          <p:cNvSpPr txBox="1"/>
          <p:nvPr/>
        </p:nvSpPr>
        <p:spPr>
          <a:xfrm>
            <a:off x="2896289" y="1728704"/>
            <a:ext cx="144333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F1076-DE9F-297A-839F-EF8335A57491}"/>
              </a:ext>
            </a:extLst>
          </p:cNvPr>
          <p:cNvSpPr txBox="1"/>
          <p:nvPr/>
        </p:nvSpPr>
        <p:spPr>
          <a:xfrm>
            <a:off x="4339627" y="1728704"/>
            <a:ext cx="135469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Move horizontally or vertically only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8BFEAF-0F95-0C02-3485-A198367E4B9D}"/>
              </a:ext>
            </a:extLst>
          </p:cNvPr>
          <p:cNvSpPr txBox="1"/>
          <p:nvPr/>
        </p:nvSpPr>
        <p:spPr>
          <a:xfrm>
            <a:off x="2896290" y="1451705"/>
            <a:ext cx="1354698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Ctrl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481720-C4C8-9810-4D84-B7247B89AC93}"/>
              </a:ext>
            </a:extLst>
          </p:cNvPr>
          <p:cNvCxnSpPr>
            <a:cxnSpLocks/>
          </p:cNvCxnSpPr>
          <p:nvPr/>
        </p:nvCxnSpPr>
        <p:spPr>
          <a:xfrm>
            <a:off x="2896290" y="1681658"/>
            <a:ext cx="1354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B87C85-8A01-6CF5-1AB9-03C3AE956F33}"/>
              </a:ext>
            </a:extLst>
          </p:cNvPr>
          <p:cNvSpPr txBox="1"/>
          <p:nvPr/>
        </p:nvSpPr>
        <p:spPr>
          <a:xfrm>
            <a:off x="4339627" y="1451705"/>
            <a:ext cx="1354698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Shift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BE46F7-D04C-D030-D899-428107E90DA2}"/>
              </a:ext>
            </a:extLst>
          </p:cNvPr>
          <p:cNvCxnSpPr>
            <a:cxnSpLocks/>
          </p:cNvCxnSpPr>
          <p:nvPr/>
        </p:nvCxnSpPr>
        <p:spPr>
          <a:xfrm>
            <a:off x="4339627" y="1681658"/>
            <a:ext cx="1354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9111CC-2CA4-0327-BFEC-332C0F704A55}"/>
              </a:ext>
            </a:extLst>
          </p:cNvPr>
          <p:cNvSpPr txBox="1"/>
          <p:nvPr/>
        </p:nvSpPr>
        <p:spPr>
          <a:xfrm>
            <a:off x="850030" y="2222369"/>
            <a:ext cx="194540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Select object + Arrow buttons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C61932-2A96-049A-6FB1-26BE7609FD6C}"/>
              </a:ext>
            </a:extLst>
          </p:cNvPr>
          <p:cNvSpPr txBox="1"/>
          <p:nvPr/>
        </p:nvSpPr>
        <p:spPr>
          <a:xfrm>
            <a:off x="2896289" y="2222369"/>
            <a:ext cx="144333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Small steps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53501-EBA4-A75A-F46D-B814F45A859A}"/>
              </a:ext>
            </a:extLst>
          </p:cNvPr>
          <p:cNvSpPr txBox="1"/>
          <p:nvPr/>
        </p:nvSpPr>
        <p:spPr>
          <a:xfrm>
            <a:off x="4339627" y="2222369"/>
            <a:ext cx="135469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Shrink/grow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A1EA1D-473F-5A53-3894-3FF9AA73602F}"/>
              </a:ext>
            </a:extLst>
          </p:cNvPr>
          <p:cNvSpPr txBox="1"/>
          <p:nvPr/>
        </p:nvSpPr>
        <p:spPr>
          <a:xfrm>
            <a:off x="850030" y="2808370"/>
            <a:ext cx="194540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Insert rectangle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796E95-08D8-7151-A63F-2C80BB2B2CF3}"/>
              </a:ext>
            </a:extLst>
          </p:cNvPr>
          <p:cNvSpPr txBox="1"/>
          <p:nvPr/>
        </p:nvSpPr>
        <p:spPr>
          <a:xfrm>
            <a:off x="2896289" y="2808370"/>
            <a:ext cx="144333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Fix the center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22276E-E4F7-4900-5D8A-307178B965B3}"/>
              </a:ext>
            </a:extLst>
          </p:cNvPr>
          <p:cNvSpPr txBox="1"/>
          <p:nvPr/>
        </p:nvSpPr>
        <p:spPr>
          <a:xfrm>
            <a:off x="4339627" y="2808370"/>
            <a:ext cx="135469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Square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1B4B5-35A0-128C-B9C8-1D8F1BB73FAF}"/>
              </a:ext>
            </a:extLst>
          </p:cNvPr>
          <p:cNvSpPr txBox="1"/>
          <p:nvPr/>
        </p:nvSpPr>
        <p:spPr>
          <a:xfrm>
            <a:off x="850030" y="3141647"/>
            <a:ext cx="194540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Insert oval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115AB7-269C-650D-E6A6-772137AAA9A5}"/>
              </a:ext>
            </a:extLst>
          </p:cNvPr>
          <p:cNvSpPr txBox="1"/>
          <p:nvPr/>
        </p:nvSpPr>
        <p:spPr>
          <a:xfrm>
            <a:off x="2896289" y="3141647"/>
            <a:ext cx="144333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Fix the center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A3BC1-2FBC-F12B-F68B-555C0742DAFC}"/>
              </a:ext>
            </a:extLst>
          </p:cNvPr>
          <p:cNvSpPr txBox="1"/>
          <p:nvPr/>
        </p:nvSpPr>
        <p:spPr>
          <a:xfrm>
            <a:off x="4339627" y="3141647"/>
            <a:ext cx="135469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Circle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8FA459-B9C0-9035-D342-3A903762832B}"/>
              </a:ext>
            </a:extLst>
          </p:cNvPr>
          <p:cNvSpPr txBox="1"/>
          <p:nvPr/>
        </p:nvSpPr>
        <p:spPr>
          <a:xfrm>
            <a:off x="850030" y="3478307"/>
            <a:ext cx="194540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Insert line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0B95B-B557-C594-C6DF-E1E23966CB88}"/>
              </a:ext>
            </a:extLst>
          </p:cNvPr>
          <p:cNvSpPr txBox="1"/>
          <p:nvPr/>
        </p:nvSpPr>
        <p:spPr>
          <a:xfrm>
            <a:off x="2896289" y="3478307"/>
            <a:ext cx="144333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Fix the center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7A0ABA-2852-4A64-F61E-454340222559}"/>
              </a:ext>
            </a:extLst>
          </p:cNvPr>
          <p:cNvSpPr txBox="1"/>
          <p:nvPr/>
        </p:nvSpPr>
        <p:spPr>
          <a:xfrm>
            <a:off x="4339627" y="3478307"/>
            <a:ext cx="135469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Straight 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1BA416-9BD6-67B4-5D1F-3D5319D326AD}"/>
              </a:ext>
            </a:extLst>
          </p:cNvPr>
          <p:cNvSpPr txBox="1"/>
          <p:nvPr/>
        </p:nvSpPr>
        <p:spPr>
          <a:xfrm>
            <a:off x="850031" y="4761069"/>
            <a:ext cx="54088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AB7058-839E-20E6-211B-B441E3328852}"/>
              </a:ext>
            </a:extLst>
          </p:cNvPr>
          <p:cNvSpPr txBox="1"/>
          <p:nvPr/>
        </p:nvSpPr>
        <p:spPr>
          <a:xfrm>
            <a:off x="1390919" y="4761069"/>
            <a:ext cx="294870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Switch between object and 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D6056D-2ABB-E499-4717-C535A0B6ACC2}"/>
              </a:ext>
            </a:extLst>
          </p:cNvPr>
          <p:cNvSpPr txBox="1"/>
          <p:nvPr/>
        </p:nvSpPr>
        <p:spPr>
          <a:xfrm>
            <a:off x="850031" y="5038068"/>
            <a:ext cx="54088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6B589-9968-4BE6-1161-2A2E0F286C9E}"/>
              </a:ext>
            </a:extLst>
          </p:cNvPr>
          <p:cNvSpPr txBox="1"/>
          <p:nvPr/>
        </p:nvSpPr>
        <p:spPr>
          <a:xfrm>
            <a:off x="1390919" y="5038068"/>
            <a:ext cx="294870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Repeat an action (for example copying)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9BDBD0-A619-5B7A-79FE-58216E0589F8}"/>
              </a:ext>
            </a:extLst>
          </p:cNvPr>
          <p:cNvSpPr txBox="1"/>
          <p:nvPr/>
        </p:nvSpPr>
        <p:spPr>
          <a:xfrm>
            <a:off x="850031" y="5315067"/>
            <a:ext cx="54088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F12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9A5708-E07E-0114-6850-28D862710FE7}"/>
              </a:ext>
            </a:extLst>
          </p:cNvPr>
          <p:cNvSpPr txBox="1"/>
          <p:nvPr/>
        </p:nvSpPr>
        <p:spPr>
          <a:xfrm>
            <a:off x="1390919" y="5315067"/>
            <a:ext cx="294870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Save as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1BCD65-187D-7CF0-1E79-00967CCD50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08" t="70213" r="27453" b="3425"/>
          <a:stretch/>
        </p:blipFill>
        <p:spPr>
          <a:xfrm>
            <a:off x="9050271" y="3230524"/>
            <a:ext cx="1318459" cy="149418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1040305-914F-969F-EF0A-DA07E539F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047" t="45248" r="18056" b="23262"/>
          <a:stretch/>
        </p:blipFill>
        <p:spPr>
          <a:xfrm>
            <a:off x="6580958" y="3230524"/>
            <a:ext cx="1985729" cy="178474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8B4271-A8C7-4F67-8C2F-567F283DD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6365" y="3228213"/>
            <a:ext cx="582145" cy="97192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9DEAF71-59DE-38BA-32A5-4756242110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232" t="47801" r="10519" b="41305"/>
          <a:stretch/>
        </p:blipFill>
        <p:spPr>
          <a:xfrm>
            <a:off x="6882434" y="5212902"/>
            <a:ext cx="1382775" cy="6174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BCB136C-03BA-042F-440D-BF4623E45B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383" r="93322" b="82837"/>
          <a:stretch/>
        </p:blipFill>
        <p:spPr>
          <a:xfrm>
            <a:off x="9406683" y="5212902"/>
            <a:ext cx="605634" cy="61099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77157CF-837F-999D-D82B-3F4F0A73C83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3841" r="90183" b="75379"/>
          <a:stretch/>
        </p:blipFill>
        <p:spPr>
          <a:xfrm>
            <a:off x="10534863" y="5212902"/>
            <a:ext cx="890240" cy="61099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6AD964C-D22B-92DE-062F-80CE8F6CCD5A}"/>
              </a:ext>
            </a:extLst>
          </p:cNvPr>
          <p:cNvSpPr/>
          <p:nvPr/>
        </p:nvSpPr>
        <p:spPr>
          <a:xfrm>
            <a:off x="6512821" y="3138733"/>
            <a:ext cx="277000" cy="277000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1</a:t>
            </a: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40589C-B112-54C3-B53F-84061D369D72}"/>
              </a:ext>
            </a:extLst>
          </p:cNvPr>
          <p:cNvSpPr/>
          <p:nvPr/>
        </p:nvSpPr>
        <p:spPr>
          <a:xfrm>
            <a:off x="8911771" y="3138733"/>
            <a:ext cx="277000" cy="277000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2</a:t>
            </a: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535686C-29F3-A974-702C-AB2A6F4B36B8}"/>
              </a:ext>
            </a:extLst>
          </p:cNvPr>
          <p:cNvSpPr/>
          <p:nvPr/>
        </p:nvSpPr>
        <p:spPr>
          <a:xfrm>
            <a:off x="10553576" y="3138733"/>
            <a:ext cx="277000" cy="277000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3</a:t>
            </a: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84FDF2-1850-2F65-F1C7-8724C47676A4}"/>
              </a:ext>
            </a:extLst>
          </p:cNvPr>
          <p:cNvSpPr/>
          <p:nvPr/>
        </p:nvSpPr>
        <p:spPr>
          <a:xfrm>
            <a:off x="6743934" y="5074402"/>
            <a:ext cx="277000" cy="277000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4</a:t>
            </a: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80B9EBF-5932-3E4C-7DC3-81B087F16419}"/>
              </a:ext>
            </a:extLst>
          </p:cNvPr>
          <p:cNvSpPr/>
          <p:nvPr/>
        </p:nvSpPr>
        <p:spPr>
          <a:xfrm>
            <a:off x="9268183" y="5074402"/>
            <a:ext cx="277000" cy="277000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5</a:t>
            </a: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75E2BC8-4006-F1E9-5A0D-19DD0D853D4C}"/>
              </a:ext>
            </a:extLst>
          </p:cNvPr>
          <p:cNvSpPr/>
          <p:nvPr/>
        </p:nvSpPr>
        <p:spPr>
          <a:xfrm>
            <a:off x="10396363" y="5074402"/>
            <a:ext cx="277000" cy="277000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6</a:t>
            </a: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019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415E7ECF-A522-FA03-7DEA-2F6B03C7DC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7772400" imgH="10058400" progId="TCLayout.ActiveDocument.1">
                  <p:embed/>
                </p:oleObj>
              </mc:Choice>
              <mc:Fallback>
                <p:oleObj name="think-cell Slide" r:id="rId11" imgW="7772400" imgH="1005840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415E7ECF-A522-FA03-7DEA-2F6B03C7DC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55F6FA2-DCAD-25AC-8949-1DBD3787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 b="1">
                <a:latin typeface="Noto IKEA Latin" panose="020B0502040504020204" pitchFamily="34" charset="0"/>
              </a:rPr>
              <a:t>Create this slide in 10 minutes…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52AF196-3719-4C87-BEDD-A388EDBF3683}"/>
              </a:ext>
            </a:extLst>
          </p:cNvPr>
          <p:cNvSpPr txBox="1"/>
          <p:nvPr/>
        </p:nvSpPr>
        <p:spPr>
          <a:xfrm>
            <a:off x="1957323" y="1140722"/>
            <a:ext cx="2738503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2C8A57-ABA3-46D4-AE41-4F846F4F3685}" type="datetime'YT''D E''xpens''e''s ''''''by ''''D''epar''''''''t''men''''t'">
              <a:rPr kumimoji="0" lang="en-GB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YTD Expenses by Department</a:t>
            </a:fld>
            <a:endParaRPr kumimoji="0" lang="en-GB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(in USD millions)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4A698B-C5ED-0FC0-0031-D9DC916C6A2E}"/>
              </a:ext>
            </a:extLst>
          </p:cNvPr>
          <p:cNvCxnSpPr>
            <a:cxnSpLocks/>
          </p:cNvCxnSpPr>
          <p:nvPr/>
        </p:nvCxnSpPr>
        <p:spPr>
          <a:xfrm>
            <a:off x="1957323" y="1653268"/>
            <a:ext cx="27496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79EAB2B-85B6-7B79-7D7D-04A2BB37AD31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874838" y="1708150"/>
          <a:ext cx="2832100" cy="3436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4EED174C-107C-1FB3-E77D-2F8BA76CCB9B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541463" y="2033588"/>
            <a:ext cx="31432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169C7B1-679A-478E-BBFC-8D22960EE2BA}" type="datetime'''''''''''S''''''''''''a''le''s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Sales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6AA6EA-2C22-5F5A-559C-206533763C2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027114" y="2687638"/>
            <a:ext cx="82867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8C17739-5829-40F5-A6A5-99409F691DCC}" type="datetime'''M''''a''''''''''n''''age''''''''m''''en''''''''t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Management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C171B6D-610A-93C9-AF25-E244164E0248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576388" y="3343275"/>
            <a:ext cx="27940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99D91B6-ADB0-4F6D-8C16-5CC05E16E73E}" type="datetime'''''''''''R''''''&amp;''''''''''D''''''''''''''''''''''''''''''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R&amp;D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4A7FD7A-B058-E74B-A542-E3FE22C0F178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677988" y="3997325"/>
            <a:ext cx="17780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E24F079-A3AF-466E-800D-2BD66E79F5AD}" type="datetime'''''''''''H''''R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HR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4F0A198-C41C-987F-0132-8E7F97238A5F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1163637" y="4651375"/>
            <a:ext cx="69215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CF5D0B3-CE75-4013-AA21-10E45FD73BFB}" type="datetime'A''c''''''countin''''''''''''''''''g'''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Accounting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59FFE-1FC5-C06D-0721-9639A104AED0}"/>
              </a:ext>
            </a:extLst>
          </p:cNvPr>
          <p:cNvSpPr txBox="1"/>
          <p:nvPr/>
        </p:nvSpPr>
        <p:spPr>
          <a:xfrm>
            <a:off x="628073" y="1356165"/>
            <a:ext cx="1266236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10A858-D957-4A92-CC73-E55C7962DB20}"/>
              </a:ext>
            </a:extLst>
          </p:cNvPr>
          <p:cNvCxnSpPr>
            <a:cxnSpLocks/>
          </p:cNvCxnSpPr>
          <p:nvPr/>
        </p:nvCxnSpPr>
        <p:spPr>
          <a:xfrm>
            <a:off x="752669" y="1653268"/>
            <a:ext cx="1141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9624B1-26B0-91A6-3CAA-4A7F9A0C7C05}"/>
              </a:ext>
            </a:extLst>
          </p:cNvPr>
          <p:cNvSpPr txBox="1"/>
          <p:nvPr/>
        </p:nvSpPr>
        <p:spPr>
          <a:xfrm>
            <a:off x="4995863" y="1141413"/>
            <a:ext cx="2844800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Average Salary by Department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(in USD)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8AAF7E-3EDA-1EE1-372A-9F2E421968BB}"/>
              </a:ext>
            </a:extLst>
          </p:cNvPr>
          <p:cNvCxnSpPr>
            <a:cxnSpLocks/>
          </p:cNvCxnSpPr>
          <p:nvPr/>
        </p:nvCxnSpPr>
        <p:spPr>
          <a:xfrm>
            <a:off x="4995863" y="1652588"/>
            <a:ext cx="2749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0B757BAE-3AEF-E7D7-C5B2-295E41B85D45}"/>
              </a:ext>
            </a:extLst>
          </p:cNvPr>
          <p:cNvGraphicFramePr/>
          <p:nvPr>
            <p:custDataLst>
              <p:tags r:id="rId8"/>
            </p:custDataLst>
          </p:nvPr>
        </p:nvGraphicFramePr>
        <p:xfrm>
          <a:off x="4913313" y="1708150"/>
          <a:ext cx="2844800" cy="3436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D0500F7-B1FC-8D81-3C1A-251F55F955D5}"/>
              </a:ext>
            </a:extLst>
          </p:cNvPr>
          <p:cNvSpPr txBox="1"/>
          <p:nvPr/>
        </p:nvSpPr>
        <p:spPr>
          <a:xfrm>
            <a:off x="7905318" y="1344811"/>
            <a:ext cx="2462213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Number of employees</a:t>
            </a:r>
            <a:endParaRPr kumimoji="0" lang="en-GB" sz="1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7C94AF-88AC-A9DF-F707-3CA3FA35270D}"/>
              </a:ext>
            </a:extLst>
          </p:cNvPr>
          <p:cNvCxnSpPr>
            <a:cxnSpLocks/>
          </p:cNvCxnSpPr>
          <p:nvPr/>
        </p:nvCxnSpPr>
        <p:spPr>
          <a:xfrm>
            <a:off x="7905318" y="1652588"/>
            <a:ext cx="17836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F111BE1-0546-73C9-778C-7E87F08FB960}"/>
              </a:ext>
            </a:extLst>
          </p:cNvPr>
          <p:cNvSpPr/>
          <p:nvPr/>
        </p:nvSpPr>
        <p:spPr>
          <a:xfrm>
            <a:off x="8395853" y="1935812"/>
            <a:ext cx="886691" cy="3606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04D4FE-4C30-6FFC-AB1D-250AC83BA5E9}"/>
              </a:ext>
            </a:extLst>
          </p:cNvPr>
          <p:cNvSpPr/>
          <p:nvPr/>
        </p:nvSpPr>
        <p:spPr>
          <a:xfrm>
            <a:off x="8395853" y="2589862"/>
            <a:ext cx="886691" cy="3606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32D47B-5183-C1EA-82F5-8B0CE5AED315}"/>
              </a:ext>
            </a:extLst>
          </p:cNvPr>
          <p:cNvSpPr/>
          <p:nvPr/>
        </p:nvSpPr>
        <p:spPr>
          <a:xfrm>
            <a:off x="8395853" y="3243912"/>
            <a:ext cx="886691" cy="3606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F9A2F61-813E-2363-CE2D-875FBBEF3299}"/>
              </a:ext>
            </a:extLst>
          </p:cNvPr>
          <p:cNvSpPr/>
          <p:nvPr/>
        </p:nvSpPr>
        <p:spPr>
          <a:xfrm>
            <a:off x="8395853" y="3897962"/>
            <a:ext cx="886691" cy="3606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C088BD-9839-997A-CE75-8ED53779F8C7}"/>
              </a:ext>
            </a:extLst>
          </p:cNvPr>
          <p:cNvSpPr/>
          <p:nvPr/>
        </p:nvSpPr>
        <p:spPr>
          <a:xfrm>
            <a:off x="8395853" y="4552012"/>
            <a:ext cx="886691" cy="3606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90966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96D6B63-0165-8EE2-59FE-3CC2AE834D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8937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96D6B63-0165-8EE2-59FE-3CC2AE834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00B2D6F-6685-E038-D29E-1B214FD850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1009" r="39731"/>
          <a:stretch/>
        </p:blipFill>
        <p:spPr>
          <a:xfrm>
            <a:off x="6096000" y="0"/>
            <a:ext cx="6096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2575A3-8901-5138-329A-D5001778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SCQA Framework</a:t>
            </a:r>
            <a:endParaRPr lang="en-NL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5194E19-42CE-0522-B98F-E13EDBA3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0" y="6356350"/>
            <a:ext cx="6650821" cy="365125"/>
          </a:xfrm>
        </p:spPr>
        <p:txBody>
          <a:bodyPr/>
          <a:lstStyle/>
          <a:p>
            <a:r>
              <a:rPr lang="en-US"/>
              <a:t>Source: Analyst Academy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6830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E19F1F7-239C-4E84-BB89-57D2CF2C54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0" imgH="409" progId="TCLayout.ActiveDocument.1">
                  <p:embed/>
                </p:oleObj>
              </mc:Choice>
              <mc:Fallback>
                <p:oleObj name="think-cell Slide" r:id="rId3" imgW="410" imgH="409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9F1F7-239C-4E84-BB89-57D2CF2C5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06BCB1D-5139-7477-B121-A35612B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nl-NL" b="1">
                <a:latin typeface="Noto IKEA Latin" panose="020B0502040504020204" pitchFamily="34" charset="0"/>
              </a:rPr>
              <a:t>Visualization Checklist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ABF365-D872-4F1E-85B3-8C9961168806}"/>
              </a:ext>
            </a:extLst>
          </p:cNvPr>
          <p:cNvSpPr/>
          <p:nvPr/>
        </p:nvSpPr>
        <p:spPr>
          <a:xfrm>
            <a:off x="698500" y="1055548"/>
            <a:ext cx="5248210" cy="1829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your visualizations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supporting the message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 Or distracting from it? (Where is Waldo?)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your slide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stripped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of all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redundant information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4E070-AF40-D3BA-D7E1-8115554EA49E}"/>
              </a:ext>
            </a:extLst>
          </p:cNvPr>
          <p:cNvSpPr/>
          <p:nvPr/>
        </p:nvSpPr>
        <p:spPr>
          <a:xfrm>
            <a:off x="6408556" y="1434992"/>
            <a:ext cx="5248210" cy="4558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graphs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instead of tables or text?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follow the rules?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Natural reading order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: top-down, left to right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X-axis for time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, Y-axis for everything else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No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line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in a graph if the information is not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continuous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Logical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start- and endpoint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of your graphs (i.e. pie charts start at 12 o’clock)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Does the graph visualize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message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the message supported by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number(s)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and can these number(s)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directly be found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on the slide?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use the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right graph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Does the graph have a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title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clear for each component of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      the graph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which value is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      represented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(€, #, $, etc)?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AB345C-6862-9AAD-853B-4B3607BAA315}"/>
              </a:ext>
            </a:extLst>
          </p:cNvPr>
          <p:cNvSpPr/>
          <p:nvPr/>
        </p:nvSpPr>
        <p:spPr>
          <a:xfrm>
            <a:off x="698500" y="3415667"/>
            <a:ext cx="5248210" cy="2577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the objects properly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aligned and distributed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 Both mutually and on the slide?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Are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consistent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with font type, size, shape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and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color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  <a:b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</a:b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Use font Noto IKEA Latin 12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avoid too large font sizes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and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bright colors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Did you use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IKEA template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the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color association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correct (red = bad, green = good?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Is your slide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peaceful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 and 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orderly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C780EF-7E28-EE9F-6C25-A87D34BDB72E}"/>
              </a:ext>
            </a:extLst>
          </p:cNvPr>
          <p:cNvSpPr/>
          <p:nvPr/>
        </p:nvSpPr>
        <p:spPr>
          <a:xfrm>
            <a:off x="698500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Information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3FEDF0-567D-0A81-27B0-8BFCD69E258B}"/>
              </a:ext>
            </a:extLst>
          </p:cNvPr>
          <p:cNvSpPr/>
          <p:nvPr/>
        </p:nvSpPr>
        <p:spPr>
          <a:xfrm>
            <a:off x="698500" y="3334733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Slide Design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67BA9-07D6-C677-A866-1179333624D3}"/>
              </a:ext>
            </a:extLst>
          </p:cNvPr>
          <p:cNvSpPr/>
          <p:nvPr/>
        </p:nvSpPr>
        <p:spPr>
          <a:xfrm>
            <a:off x="6408556" y="1055548"/>
            <a:ext cx="5248210" cy="379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Graphs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A2D11-D56B-7387-4CA9-314EA6C70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988" y="4253974"/>
            <a:ext cx="2361901" cy="12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36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F62B5-CA0F-8124-C867-9C1DF040D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A3815B08-E748-EFE1-22A4-63B30BE4FC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5" progId="TCLayout.ActiveDocument.1">
                  <p:embed/>
                </p:oleObj>
              </mc:Choice>
              <mc:Fallback>
                <p:oleObj name="think-cell Slide" r:id="rId4" imgW="425" imgH="42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3815B08-E748-EFE1-22A4-63B30BE4FC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8A1107-5C03-ACB3-BA15-2CF8872FC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Noto IKEA Latin" panose="020B0502040504020204" pitchFamily="34" charset="0"/>
                <a:ea typeface="+mn-ea"/>
                <a:cs typeface="+mn-cs"/>
              </a:rPr>
              <a:t>Footer: use this for sources and further clarifications</a:t>
            </a:r>
            <a:endParaRPr kumimoji="0" lang="en-NL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Noto IKEA Latin" panose="020B0502040504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003F8C-C1DF-DDD6-5569-2D9944E40A1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6A1E3-B34E-C130-C7D5-7BD7175C7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206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00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EDDA43-9F9A-239B-A4BA-1AF246A01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Thanks!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088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82902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827BF98-DBB4-9E23-CD00-B8895A6EB37E}"/>
              </a:ext>
            </a:extLst>
          </p:cNvPr>
          <p:cNvSpPr txBox="1"/>
          <p:nvPr/>
        </p:nvSpPr>
        <p:spPr>
          <a:xfrm>
            <a:off x="906011" y="1289945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Situation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B394F-C5AD-D003-1FEF-0A0FEAFB4EA2}"/>
              </a:ext>
            </a:extLst>
          </p:cNvPr>
          <p:cNvSpPr txBox="1"/>
          <p:nvPr/>
        </p:nvSpPr>
        <p:spPr>
          <a:xfrm>
            <a:off x="906011" y="2568016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Complication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6767D-97BD-D53F-6F55-7DACC9EAB829}"/>
              </a:ext>
            </a:extLst>
          </p:cNvPr>
          <p:cNvSpPr txBox="1"/>
          <p:nvPr/>
        </p:nvSpPr>
        <p:spPr>
          <a:xfrm>
            <a:off x="906011" y="3846087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Question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EBEA9-E105-C3E6-B919-A7779462FD72}"/>
              </a:ext>
            </a:extLst>
          </p:cNvPr>
          <p:cNvSpPr txBox="1"/>
          <p:nvPr/>
        </p:nvSpPr>
        <p:spPr>
          <a:xfrm>
            <a:off x="906011" y="5124157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Answer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209827E6-A16E-CBF5-2360-4A952D5B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0" y="6356350"/>
            <a:ext cx="6650821" cy="365125"/>
          </a:xfrm>
        </p:spPr>
        <p:txBody>
          <a:bodyPr/>
          <a:lstStyle/>
          <a:p>
            <a:r>
              <a:rPr lang="en-US"/>
              <a:t>Source: Analyst Academy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56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321E6-8D28-D8E4-74E6-5C1E9B516CDC}"/>
              </a:ext>
            </a:extLst>
          </p:cNvPr>
          <p:cNvSpPr/>
          <p:nvPr/>
        </p:nvSpPr>
        <p:spPr>
          <a:xfrm>
            <a:off x="4023910" y="1375794"/>
            <a:ext cx="2653727" cy="1149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Should we add this new payment method?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9F5FFD-F1BE-2B3C-2375-C1260BF2E28A}"/>
              </a:ext>
            </a:extLst>
          </p:cNvPr>
          <p:cNvSpPr/>
          <p:nvPr/>
        </p:nvSpPr>
        <p:spPr>
          <a:xfrm>
            <a:off x="8172638" y="2042719"/>
            <a:ext cx="2653727" cy="1149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How did this marketing campaign perform?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1604D9-5C6A-FA4F-6730-7A1EC284FBD0}"/>
              </a:ext>
            </a:extLst>
          </p:cNvPr>
          <p:cNvSpPr/>
          <p:nvPr/>
        </p:nvSpPr>
        <p:spPr>
          <a:xfrm>
            <a:off x="4954441" y="3758269"/>
            <a:ext cx="2653727" cy="11492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What did you find in your research?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55CF7-E475-4217-10B7-88BB5B313E45}"/>
              </a:ext>
            </a:extLst>
          </p:cNvPr>
          <p:cNvSpPr txBox="1"/>
          <p:nvPr/>
        </p:nvSpPr>
        <p:spPr>
          <a:xfrm>
            <a:off x="906011" y="1289945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>
                <a:solidFill>
                  <a:schemeClr val="bg2"/>
                </a:solidFill>
              </a:rPr>
              <a:t>Situation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AC41B-9BBE-DB6E-47E3-3EE6032DA333}"/>
              </a:ext>
            </a:extLst>
          </p:cNvPr>
          <p:cNvSpPr txBox="1"/>
          <p:nvPr/>
        </p:nvSpPr>
        <p:spPr>
          <a:xfrm>
            <a:off x="906011" y="2568016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>
                <a:solidFill>
                  <a:schemeClr val="bg2"/>
                </a:solidFill>
              </a:rPr>
              <a:t>Complication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CA894-7F7E-EE6E-3D38-0233EAB3AA77}"/>
              </a:ext>
            </a:extLst>
          </p:cNvPr>
          <p:cNvSpPr txBox="1"/>
          <p:nvPr/>
        </p:nvSpPr>
        <p:spPr>
          <a:xfrm>
            <a:off x="906011" y="3846087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Question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DD396-36C7-C946-0F0F-CBF4848BF498}"/>
              </a:ext>
            </a:extLst>
          </p:cNvPr>
          <p:cNvSpPr txBox="1"/>
          <p:nvPr/>
        </p:nvSpPr>
        <p:spPr>
          <a:xfrm>
            <a:off x="906011" y="5124157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>
                <a:solidFill>
                  <a:schemeClr val="bg2"/>
                </a:solidFill>
              </a:rPr>
              <a:t>Answer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3E90BE3-549A-B0FE-304E-4F107AFF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0" y="6356350"/>
            <a:ext cx="6650821" cy="365125"/>
          </a:xfrm>
        </p:spPr>
        <p:txBody>
          <a:bodyPr/>
          <a:lstStyle/>
          <a:p>
            <a:r>
              <a:rPr lang="en-US"/>
              <a:t>Source: Analyst Academy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024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35" imgH="435" progId="TCLayout.ActiveDocument.1">
                  <p:embed/>
                </p:oleObj>
              </mc:Choice>
              <mc:Fallback>
                <p:oleObj name="think-cell Slide" r:id="rId4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41C3E9-630B-F5BE-B292-3C0B3D5CE208}"/>
              </a:ext>
            </a:extLst>
          </p:cNvPr>
          <p:cNvSpPr txBox="1"/>
          <p:nvPr/>
        </p:nvSpPr>
        <p:spPr>
          <a:xfrm>
            <a:off x="2151776" y="3994149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A2634-9CB4-124F-DF52-A6C369E88BEE}"/>
              </a:ext>
            </a:extLst>
          </p:cNvPr>
          <p:cNvSpPr txBox="1"/>
          <p:nvPr/>
        </p:nvSpPr>
        <p:spPr>
          <a:xfrm>
            <a:off x="8191850" y="3994149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Main Deck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69D191-0E62-B831-A101-DB444001122D}"/>
              </a:ext>
            </a:extLst>
          </p:cNvPr>
          <p:cNvSpPr/>
          <p:nvPr/>
        </p:nvSpPr>
        <p:spPr>
          <a:xfrm>
            <a:off x="1493241" y="1937857"/>
            <a:ext cx="3296873" cy="1778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</a:rPr>
              <a:t>Situation</a:t>
            </a:r>
          </a:p>
          <a:p>
            <a:pPr algn="ctr"/>
            <a:r>
              <a:rPr lang="en-GB" sz="2000" b="1">
                <a:solidFill>
                  <a:schemeClr val="tx1"/>
                </a:solidFill>
              </a:rPr>
              <a:t>Complication</a:t>
            </a:r>
          </a:p>
          <a:p>
            <a:pPr algn="ctr"/>
            <a:r>
              <a:rPr lang="en-GB" sz="2000" b="1">
                <a:solidFill>
                  <a:schemeClr val="tx1"/>
                </a:solidFill>
              </a:rPr>
              <a:t>Question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CF2469-7E2C-DA10-ABF4-03F1C56DF9BD}"/>
              </a:ext>
            </a:extLst>
          </p:cNvPr>
          <p:cNvSpPr/>
          <p:nvPr/>
        </p:nvSpPr>
        <p:spPr>
          <a:xfrm>
            <a:off x="7197755" y="1777244"/>
            <a:ext cx="3061981" cy="16517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8CEAB2-FEB5-C6B1-3421-7C8CA88F2B19}"/>
              </a:ext>
            </a:extLst>
          </p:cNvPr>
          <p:cNvSpPr/>
          <p:nvPr/>
        </p:nvSpPr>
        <p:spPr>
          <a:xfrm>
            <a:off x="7350155" y="1929644"/>
            <a:ext cx="3061981" cy="16517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DA5844-188C-A666-8EAE-4C2608669188}"/>
              </a:ext>
            </a:extLst>
          </p:cNvPr>
          <p:cNvSpPr/>
          <p:nvPr/>
        </p:nvSpPr>
        <p:spPr>
          <a:xfrm>
            <a:off x="7502555" y="2082044"/>
            <a:ext cx="3061981" cy="16517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44EE9C-F24E-31F4-C1EC-B06043F52111}"/>
              </a:ext>
            </a:extLst>
          </p:cNvPr>
          <p:cNvSpPr/>
          <p:nvPr/>
        </p:nvSpPr>
        <p:spPr>
          <a:xfrm>
            <a:off x="7654955" y="2234444"/>
            <a:ext cx="3061981" cy="16517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</a:rPr>
              <a:t>Answer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7927221-C5D4-00B0-6FF0-AE41CB8533E3}"/>
              </a:ext>
            </a:extLst>
          </p:cNvPr>
          <p:cNvSpPr/>
          <p:nvPr/>
        </p:nvSpPr>
        <p:spPr>
          <a:xfrm>
            <a:off x="5280870" y="2644527"/>
            <a:ext cx="1426129" cy="365125"/>
          </a:xfrm>
          <a:prstGeom prst="rightArrow">
            <a:avLst>
              <a:gd name="adj1" fmla="val 50000"/>
              <a:gd name="adj2" fmla="val 121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138A632-BCDE-FA94-25FA-ABFA509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0" y="6356350"/>
            <a:ext cx="6650821" cy="365125"/>
          </a:xfrm>
        </p:spPr>
        <p:txBody>
          <a:bodyPr/>
          <a:lstStyle/>
          <a:p>
            <a:r>
              <a:rPr lang="en-US"/>
              <a:t>Source: Analyst Academy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89369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41C3E9-630B-F5BE-B292-3C0B3D5CE208}"/>
              </a:ext>
            </a:extLst>
          </p:cNvPr>
          <p:cNvSpPr txBox="1"/>
          <p:nvPr/>
        </p:nvSpPr>
        <p:spPr>
          <a:xfrm>
            <a:off x="906011" y="1289945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Situation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15CDB-7008-7855-A1CE-0C5474A0A433}"/>
              </a:ext>
            </a:extLst>
          </p:cNvPr>
          <p:cNvSpPr txBox="1"/>
          <p:nvPr/>
        </p:nvSpPr>
        <p:spPr>
          <a:xfrm>
            <a:off x="906011" y="2568016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Complication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2C5EF9-FB62-FFCA-0441-BEEFCACEEE19}"/>
              </a:ext>
            </a:extLst>
          </p:cNvPr>
          <p:cNvSpPr txBox="1"/>
          <p:nvPr/>
        </p:nvSpPr>
        <p:spPr>
          <a:xfrm>
            <a:off x="906011" y="3846087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Question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A6590-7453-52AC-8B70-0301271DCBA0}"/>
              </a:ext>
            </a:extLst>
          </p:cNvPr>
          <p:cNvSpPr txBox="1"/>
          <p:nvPr/>
        </p:nvSpPr>
        <p:spPr>
          <a:xfrm>
            <a:off x="906011" y="5124157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Answer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887876C-C5CC-AD6E-D525-2511B2EBE253}"/>
              </a:ext>
            </a:extLst>
          </p:cNvPr>
          <p:cNvSpPr/>
          <p:nvPr/>
        </p:nvSpPr>
        <p:spPr>
          <a:xfrm>
            <a:off x="1652630" y="1846699"/>
            <a:ext cx="486562" cy="626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28DD0D8-4CC3-6F4A-EF0C-6DBEFA345993}"/>
              </a:ext>
            </a:extLst>
          </p:cNvPr>
          <p:cNvSpPr/>
          <p:nvPr/>
        </p:nvSpPr>
        <p:spPr>
          <a:xfrm>
            <a:off x="1652630" y="3124770"/>
            <a:ext cx="486562" cy="626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5B6C317-4892-27CD-BFAF-68E39880D58C}"/>
              </a:ext>
            </a:extLst>
          </p:cNvPr>
          <p:cNvSpPr/>
          <p:nvPr/>
        </p:nvSpPr>
        <p:spPr>
          <a:xfrm>
            <a:off x="1652630" y="4402841"/>
            <a:ext cx="486562" cy="626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D55C50-B150-2436-4EA0-517D77F2FA3B}"/>
              </a:ext>
            </a:extLst>
          </p:cNvPr>
          <p:cNvSpPr txBox="1"/>
          <p:nvPr/>
        </p:nvSpPr>
        <p:spPr>
          <a:xfrm>
            <a:off x="3892492" y="1289945"/>
            <a:ext cx="66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How things are right now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38285F-085F-A95F-9851-AC5883767EDE}"/>
              </a:ext>
            </a:extLst>
          </p:cNvPr>
          <p:cNvSpPr txBox="1"/>
          <p:nvPr/>
        </p:nvSpPr>
        <p:spPr>
          <a:xfrm>
            <a:off x="3892492" y="2568016"/>
            <a:ext cx="66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 change in the situation (why presentation is needed)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519BA-7CEF-6418-F485-7F0BC5C26616}"/>
              </a:ext>
            </a:extLst>
          </p:cNvPr>
          <p:cNvSpPr txBox="1"/>
          <p:nvPr/>
        </p:nvSpPr>
        <p:spPr>
          <a:xfrm>
            <a:off x="3892492" y="3846087"/>
            <a:ext cx="66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What gets raised by the complication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90C24-A7C7-9A50-ACF7-63412B58CDC4}"/>
              </a:ext>
            </a:extLst>
          </p:cNvPr>
          <p:cNvSpPr txBox="1"/>
          <p:nvPr/>
        </p:nvSpPr>
        <p:spPr>
          <a:xfrm>
            <a:off x="3892492" y="5124157"/>
            <a:ext cx="66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Resolution to the question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3FB13BDD-1F4D-07B6-6C33-6E4C576B3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8500" y="6356350"/>
            <a:ext cx="6650821" cy="365125"/>
          </a:xfrm>
        </p:spPr>
        <p:txBody>
          <a:bodyPr/>
          <a:lstStyle/>
          <a:p>
            <a:r>
              <a:rPr lang="en-US"/>
              <a:t>Source: Analyst Academy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18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30AF3A7-DF5D-9080-6E71-89438D320A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35" imgH="435" progId="TCLayout.ActiveDocument.1">
                  <p:embed/>
                </p:oleObj>
              </mc:Choice>
              <mc:Fallback>
                <p:oleObj name="think-cell Slide" r:id="rId3" imgW="435" imgH="435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AF3A7-DF5D-9080-6E71-89438D320A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41C3E9-630B-F5BE-B292-3C0B3D5CE208}"/>
              </a:ext>
            </a:extLst>
          </p:cNvPr>
          <p:cNvSpPr txBox="1"/>
          <p:nvPr/>
        </p:nvSpPr>
        <p:spPr>
          <a:xfrm>
            <a:off x="906011" y="1289945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Situation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15CDB-7008-7855-A1CE-0C5474A0A433}"/>
              </a:ext>
            </a:extLst>
          </p:cNvPr>
          <p:cNvSpPr txBox="1"/>
          <p:nvPr/>
        </p:nvSpPr>
        <p:spPr>
          <a:xfrm>
            <a:off x="906011" y="2568016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Complication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2C5EF9-FB62-FFCA-0441-BEEFCACEEE19}"/>
              </a:ext>
            </a:extLst>
          </p:cNvPr>
          <p:cNvSpPr txBox="1"/>
          <p:nvPr/>
        </p:nvSpPr>
        <p:spPr>
          <a:xfrm>
            <a:off x="906011" y="3846087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Question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A6590-7453-52AC-8B70-0301271DCBA0}"/>
              </a:ext>
            </a:extLst>
          </p:cNvPr>
          <p:cNvSpPr txBox="1"/>
          <p:nvPr/>
        </p:nvSpPr>
        <p:spPr>
          <a:xfrm>
            <a:off x="906011" y="5124157"/>
            <a:ext cx="197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Answer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887876C-C5CC-AD6E-D525-2511B2EBE253}"/>
              </a:ext>
            </a:extLst>
          </p:cNvPr>
          <p:cNvSpPr/>
          <p:nvPr/>
        </p:nvSpPr>
        <p:spPr>
          <a:xfrm>
            <a:off x="1652630" y="1846699"/>
            <a:ext cx="486562" cy="626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28DD0D8-4CC3-6F4A-EF0C-6DBEFA345993}"/>
              </a:ext>
            </a:extLst>
          </p:cNvPr>
          <p:cNvSpPr/>
          <p:nvPr/>
        </p:nvSpPr>
        <p:spPr>
          <a:xfrm>
            <a:off x="1652630" y="3124770"/>
            <a:ext cx="486562" cy="626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5B6C317-4892-27CD-BFAF-68E39880D58C}"/>
              </a:ext>
            </a:extLst>
          </p:cNvPr>
          <p:cNvSpPr/>
          <p:nvPr/>
        </p:nvSpPr>
        <p:spPr>
          <a:xfrm>
            <a:off x="1652630" y="4402841"/>
            <a:ext cx="486562" cy="626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D55C50-B150-2436-4EA0-517D77F2FA3B}"/>
              </a:ext>
            </a:extLst>
          </p:cNvPr>
          <p:cNvSpPr txBox="1"/>
          <p:nvPr/>
        </p:nvSpPr>
        <p:spPr>
          <a:xfrm>
            <a:off x="3892492" y="1289945"/>
            <a:ext cx="66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IKEA is looking to grow revenue in Sweden with a new 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38285F-085F-A95F-9851-AC5883767EDE}"/>
              </a:ext>
            </a:extLst>
          </p:cNvPr>
          <p:cNvSpPr txBox="1"/>
          <p:nvPr/>
        </p:nvSpPr>
        <p:spPr>
          <a:xfrm>
            <a:off x="3892492" y="2568016"/>
            <a:ext cx="66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However, we still need to decide where to open the new store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519BA-7CEF-6418-F485-7F0BC5C26616}"/>
              </a:ext>
            </a:extLst>
          </p:cNvPr>
          <p:cNvSpPr txBox="1"/>
          <p:nvPr/>
        </p:nvSpPr>
        <p:spPr>
          <a:xfrm>
            <a:off x="3892492" y="3846087"/>
            <a:ext cx="66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Where should IKEA open its new store?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90C24-A7C7-9A50-ACF7-63412B58CDC4}"/>
              </a:ext>
            </a:extLst>
          </p:cNvPr>
          <p:cNvSpPr txBox="1"/>
          <p:nvPr/>
        </p:nvSpPr>
        <p:spPr>
          <a:xfrm>
            <a:off x="3892492" y="5124157"/>
            <a:ext cx="66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IKEA should open its new store in ___________</a:t>
            </a:r>
          </a:p>
        </p:txBody>
      </p:sp>
    </p:spTree>
    <p:extLst>
      <p:ext uri="{BB962C8B-B14F-4D97-AF65-F5344CB8AC3E}">
        <p14:creationId xmlns:p14="http://schemas.microsoft.com/office/powerpoint/2010/main" val="278812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03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D01ci.kxjRuLDQUv2n4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4tz8_zo.cX6HtKvL_bTy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M6sovLl6ullcUBQnUh7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mucxXLKz4MX5xUqn1cx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GOrBkRpW8MtrRqxEQ8M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TIpuIvEuNP9QT_Ez9NN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D01ci.kxjRuLDQUv2n4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4tz8_zo.cX6HtKvL_bTy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M6sovLl6ullcUBQnUh7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mucxXLKz4MX5xUqn1cx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JnD8qxQVg02HL.9A2h6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GJi9Eedd7SrnSsVDg26U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CJ37cM.yfboAU28GWLjz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X9X2rH21VBTlbVGYpjo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tAm3hVDULLzgdP3k2N1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nyfrMwywRGbUcXG6NIK5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JnD8qxQVg02HL.9A2h6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X9X2rH21VBTlbVGYpjo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tAm3hVDULLzgdP3k2N1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ZUuVJ1SWdzJh4ZqjYIg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uBkLXqo006l5mrtMqqf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cCL08hsVuKlsub93fsP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JnD8qxQVg02HL.9A2h6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uBkLXqo006l5mrtMqqf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X9X2rH21VBTlbVGYpjo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tAm3hVDULLzgdP3k2N1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cCL08hsVuKlsub93fsP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ZUuVJ1SWdzJh4ZqjYIg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PhBiJTJYRvS9SvTWBl3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bbBt1ftjljGSxbr8YcI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LuvItyYT2QToPVtHKrD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Igooh2fOT.jMn5pSixam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JnD8qxQVg02HL.9A2h6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8uBkLXqo006l5mrtMqqf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X9X2rH21VBTlbVGYpjo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tAm3hVDULLzgdP3k2N1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cCL08hsVuKlsub93fsP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ZUuVJ1SWdzJh4ZqjYIg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Tiowx9mX_GyzRjSx.6Qu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7ZUEP0xoACiPsF2RPFQ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I4vhmfBO.SWZaeRY.Swi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fvI7xaNIkYy068brPbz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a7Th2dt7ppxJCH5nKZC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_yvTSEtEgXA1SjioA2ng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.scB5HRjhqsMTiO2Mcse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wCTP01ZfbXs0n0Nppil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eZMLXx9dl_rqkLvcYmn4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wka8P3ngcbSIMmbvCAL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oViShsaA0JUe17Boevf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E6wAJ1VWL6hRFW2MEyw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3_gZR6P80_Ph8BEemMXM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m.zOaSTvxClt9fhn7jOj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JWms82W79injf_zTrTi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2KWaoPARRwXa6eSIIFIQ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9DZSCsOqrB9vK3ZmTe8F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XlWAV8khjPS79ANyC2iI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Iuhs8nWHs8OMoCcuNy1P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T7vFGYppD9dMrTd0555.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wXZs_irIkxisWW0CE.G_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_lTVeiwCnZZritq0E6P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INoAsSn9fO62sRv2H5H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UyYaTAf4hJhwgIYeLo_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nVAAMjajaRPkxB3agV2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I_.Q5OUDnt4x4c5LJBwk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YN27XnL.puZbiMFgj9F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REOJHl96RHVKSj5OL0f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OdqgVxy9xV6zrAkNYo1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CbiYUWP9rqDny29cuDd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fu.CZKWF1WH2U0bWTVC7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qpL8hG63i1ZC16MJxPbz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YAYIsG8XlvjR5wqnXcc3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58lfB.O02LXkQo2HHui4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XB_.iw_mibEuU3y1lel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7PAvxFhLE5SkPm486JCq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GOz0IBnpTomwCbJ1mcp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3TdIj8vSW_Oxj4LOoR75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30BDDCh6bL1mBmI8D6h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IbAXf9Mp5RGYJRq7Xfd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4dxuL_K8Ih.IgOsn.lY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p3h7gS95dxq_Q1uEeNb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0cp1v_g1rsAfCxp54co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.fDYCwcNjSbGEaVqiRD8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Fz9fpb8nUQWcyu146C_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fNawoKH_VTptAXnKE8kY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LyUDvFH8.oprO.VS3RV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cQw7GWLhDKrFA7feUk9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CtaM8AY3UyQamZL.inL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GRRav5qE_IEdRpj2Jtr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IEiIELHBq4qFoE2TE9ie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iA1qEh82zIGLb_MhTun4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GOrBkRpW8MtrRqxEQ8M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TIpuIvEuNP9QT_Ez9N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D01ci.kxjRuLDQUv2n4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4tz8_zo.cX6HtKvL_bTy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M6sovLl6ullcUBQnUh7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mucxXLKz4MX5xUqn1cx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GOrBkRpW8MtrRqxEQ8M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TIpuIvEuNP9QT_Ez9NNg"/>
</p:tagLst>
</file>

<file path=ppt/theme/theme1.xml><?xml version="1.0" encoding="utf-8"?>
<a:theme xmlns:a="http://schemas.openxmlformats.org/drawingml/2006/main" name="Custom Design">
  <a:themeElements>
    <a:clrScheme name="IKEA insights">
      <a:dk1>
        <a:srgbClr val="000000"/>
      </a:dk1>
      <a:lt1>
        <a:srgbClr val="FFFFFF"/>
      </a:lt1>
      <a:dk2>
        <a:srgbClr val="424242"/>
      </a:dk2>
      <a:lt2>
        <a:srgbClr val="EAEAEA"/>
      </a:lt2>
      <a:accent1>
        <a:srgbClr val="FCD92A"/>
      </a:accent1>
      <a:accent2>
        <a:srgbClr val="FFF000"/>
      </a:accent2>
      <a:accent3>
        <a:srgbClr val="424242"/>
      </a:accent3>
      <a:accent4>
        <a:srgbClr val="919191"/>
      </a:accent4>
      <a:accent5>
        <a:srgbClr val="005A9B"/>
      </a:accent5>
      <a:accent6>
        <a:srgbClr val="FEFC78"/>
      </a:accent6>
      <a:hlink>
        <a:srgbClr val="E8ECE4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 Ingka Digital SP PMP Insights template" id="{6F33BA15-A666-4A32-9683-54B6244F456A}" vid="{39D1D446-7DF5-4B5B-B31C-F3B8C17AAE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vert="horz" rtlCol="0" anchor="b"/>
      <a:lstStyle>
        <a:defPPr marL="0" marR="0" indent="0" algn="l" defTabSz="914400" rtl="0" eaLnBrk="1" fontAlgn="auto" latinLnBrk="0" hangingPunct="1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1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Mystical Woods Smooth Script" panose="020F0502020204030204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Group SD&amp;I">
  <a:themeElements>
    <a:clrScheme name="SD&amp;I 1">
      <a:dk1>
        <a:srgbClr val="000000"/>
      </a:dk1>
      <a:lt1>
        <a:srgbClr val="FFFFFF"/>
      </a:lt1>
      <a:dk2>
        <a:srgbClr val="424242"/>
      </a:dk2>
      <a:lt2>
        <a:srgbClr val="EAEAEA"/>
      </a:lt2>
      <a:accent1>
        <a:srgbClr val="FCD92A"/>
      </a:accent1>
      <a:accent2>
        <a:srgbClr val="FFF000"/>
      </a:accent2>
      <a:accent3>
        <a:srgbClr val="424242"/>
      </a:accent3>
      <a:accent4>
        <a:srgbClr val="919191"/>
      </a:accent4>
      <a:accent5>
        <a:srgbClr val="A9A9A9"/>
      </a:accent5>
      <a:accent6>
        <a:srgbClr val="FEFC78"/>
      </a:accent6>
      <a:hlink>
        <a:srgbClr val="E8ECE4"/>
      </a:hlink>
      <a:folHlink>
        <a:srgbClr val="919191"/>
      </a:folHlink>
    </a:clrScheme>
    <a:fontScheme name="Custom 1">
      <a:majorFont>
        <a:latin typeface="Noto IKEA Latin"/>
        <a:ea typeface=""/>
        <a:cs typeface=""/>
      </a:majorFont>
      <a:minorFont>
        <a:latin typeface="Noto IKEA Lat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 ahead.potx" id="{3C3BE075-97BA-4373-A16A-560FAD6CBBD5}" vid="{3D284515-0FE1-4FD7-9033-1352793F6C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ca7e9b7-c9f9-41f0-aae2-94aaa134435e">
      <UserInfo>
        <DisplayName>Peter Brook</DisplayName>
        <AccountId>148</AccountId>
        <AccountType/>
      </UserInfo>
      <UserInfo>
        <DisplayName>Niklas Melcher</DisplayName>
        <AccountId>152</AccountId>
        <AccountType/>
      </UserInfo>
    </SharedWithUsers>
    <TaxCatchAll xmlns="5ca7e9b7-c9f9-41f0-aae2-94aaa134435e" xsi:nil="true"/>
    <lcf76f155ced4ddcb4097134ff3c332f xmlns="eedd7442-abdd-47df-a100-b8ed73dc7c9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BCF03539AC1B46BA736C4E92FA2322" ma:contentTypeVersion="15" ma:contentTypeDescription="Create a new document." ma:contentTypeScope="" ma:versionID="f9b61c791891bafa1ed0e569219dffa4">
  <xsd:schema xmlns:xsd="http://www.w3.org/2001/XMLSchema" xmlns:xs="http://www.w3.org/2001/XMLSchema" xmlns:p="http://schemas.microsoft.com/office/2006/metadata/properties" xmlns:ns2="5ca7e9b7-c9f9-41f0-aae2-94aaa134435e" xmlns:ns3="eedd7442-abdd-47df-a100-b8ed73dc7c97" targetNamespace="http://schemas.microsoft.com/office/2006/metadata/properties" ma:root="true" ma:fieldsID="86e4d04facdddc2ac2fc787339a485ba" ns2:_="" ns3:_="">
    <xsd:import namespace="5ca7e9b7-c9f9-41f0-aae2-94aaa134435e"/>
    <xsd:import namespace="eedd7442-abdd-47df-a100-b8ed73dc7c9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7e9b7-c9f9-41f0-aae2-94aaa13443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2" nillable="true" ma:displayName="Taxonomy Catch All Column" ma:hidden="true" ma:list="{2c242166-a644-49a8-bfc1-1eb4a396b814}" ma:internalName="TaxCatchAll" ma:showField="CatchAllData" ma:web="5ca7e9b7-c9f9-41f0-aae2-94aaa13443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dd7442-abdd-47df-a100-b8ed73dc7c9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0f74b9ce-e249-4914-9420-12ff0f463e8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63E7BA-7A10-4FC7-A675-0A3B5AB7BF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B5FE9F-528C-4E2D-BCF5-0286A563314F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eedd7442-abdd-47df-a100-b8ed73dc7c97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5ca7e9b7-c9f9-41f0-aae2-94aaa134435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2B580BD-5F3C-491B-82B3-A797D06A3F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a7e9b7-c9f9-41f0-aae2-94aaa134435e"/>
    <ds:schemaRef ds:uri="eedd7442-abdd-47df-a100-b8ed73dc7c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 Ingka Digital SP PMP Insights template</Template>
  <TotalTime>0</TotalTime>
  <Words>3613</Words>
  <Application>Microsoft Office PowerPoint</Application>
  <PresentationFormat>宽屏</PresentationFormat>
  <Paragraphs>620</Paragraphs>
  <Slides>42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Aptos</vt:lpstr>
      <vt:lpstr>Arial</vt:lpstr>
      <vt:lpstr>Calibri</vt:lpstr>
      <vt:lpstr>Calibri Light</vt:lpstr>
      <vt:lpstr>Cambria</vt:lpstr>
      <vt:lpstr>Courier New</vt:lpstr>
      <vt:lpstr>Garamond</vt:lpstr>
      <vt:lpstr>Noto IKEA Latin</vt:lpstr>
      <vt:lpstr>Segoe UI Light</vt:lpstr>
      <vt:lpstr>Times New Roman</vt:lpstr>
      <vt:lpstr>Wingdings</vt:lpstr>
      <vt:lpstr>Custom Design</vt:lpstr>
      <vt:lpstr>Office Theme</vt:lpstr>
      <vt:lpstr>4_Group SD&amp;I</vt:lpstr>
      <vt:lpstr>think-cell Slide</vt:lpstr>
      <vt:lpstr>PowerPoint 演示文稿</vt:lpstr>
      <vt:lpstr>PowerPoint 演示文稿</vt:lpstr>
      <vt:lpstr>Introduction</vt:lpstr>
      <vt:lpstr>SCQA Framework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Introduction</vt:lpstr>
      <vt:lpstr>Pyramid principle</vt:lpstr>
      <vt:lpstr>The pyramid principle is an effective way of communicating information</vt:lpstr>
      <vt:lpstr>Where should Disney build a new theme park?</vt:lpstr>
      <vt:lpstr>Where should Disney build a new theme park?</vt:lpstr>
      <vt:lpstr>Exercise: reshuffle the cards into a pyramid</vt:lpstr>
      <vt:lpstr>Exercise: reshuffle the cards into a pyramid</vt:lpstr>
      <vt:lpstr>PowerPoint 演示文稿</vt:lpstr>
      <vt:lpstr>Data analytics workflow</vt:lpstr>
      <vt:lpstr>Visualization Checklist</vt:lpstr>
      <vt:lpstr>Visualization Checklist</vt:lpstr>
      <vt:lpstr>What is wrong with this slide?</vt:lpstr>
      <vt:lpstr>A lot…</vt:lpstr>
      <vt:lpstr>Is this better?</vt:lpstr>
      <vt:lpstr>Structure your analytical slides according to their purpose</vt:lpstr>
      <vt:lpstr>Online order profit is 15% higher when customers have visited a store before</vt:lpstr>
      <vt:lpstr>Visualization Checklist</vt:lpstr>
      <vt:lpstr>PowerPoint 演示文稿</vt:lpstr>
      <vt:lpstr>Following the rules: an example (1/6)</vt:lpstr>
      <vt:lpstr>Following the rules: an example (2/6)</vt:lpstr>
      <vt:lpstr>Following the rules: an example (3/6)</vt:lpstr>
      <vt:lpstr>Following the rules: an example (4/6)</vt:lpstr>
      <vt:lpstr>Following the rules: an example (5/6)</vt:lpstr>
      <vt:lpstr>Following the rules: an example (6/6)</vt:lpstr>
      <vt:lpstr>Visualization Checklist</vt:lpstr>
      <vt:lpstr>Few extra tips for a presentation to be kinder to the eye (1/2)</vt:lpstr>
      <vt:lpstr>Few extra tips for a presentation to be kinder to the eye (2/2)</vt:lpstr>
      <vt:lpstr>Powerpoint tips and tricks</vt:lpstr>
      <vt:lpstr>Create this slide in 10 minutes…</vt:lpstr>
      <vt:lpstr>Visualization Checklist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Jochem Meeuwissen</dc:creator>
  <cp:lastModifiedBy>Wenyan Jiao</cp:lastModifiedBy>
  <cp:revision>2</cp:revision>
  <dcterms:created xsi:type="dcterms:W3CDTF">2023-05-30T08:24:36Z</dcterms:created>
  <dcterms:modified xsi:type="dcterms:W3CDTF">2025-03-18T05:40:51Z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0x01010087BCF03539AC1B46BA736C4E92FA2322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bool>false</vt:bool>
  </property>
</Properties>
</file>